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7559675" cy="106918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1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0" y="1234440"/>
            <a:ext cx="9143280" cy="319320"/>
          </a:xfrm>
          <a:prstGeom prst="rect">
            <a:avLst/>
          </a:prstGeom>
          <a:solidFill>
            <a:srgbClr val="FFFFFF"/>
          </a:solidFill>
          <a:ln w="50760">
            <a:noFill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5" name="CustomShape 2"/>
          <p:cNvSpPr/>
          <p:nvPr/>
        </p:nvSpPr>
        <p:spPr>
          <a:xfrm>
            <a:off x="0" y="1280160"/>
            <a:ext cx="532800" cy="22788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6" name="CustomShape 3"/>
          <p:cNvSpPr/>
          <p:nvPr/>
        </p:nvSpPr>
        <p:spPr>
          <a:xfrm>
            <a:off x="590400" y="1280160"/>
            <a:ext cx="8552880" cy="2278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760">
            <a:noFill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7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請按這裡編輯題名文字格式</a:t>
            </a:r>
          </a:p>
        </p:txBody>
      </p:sp>
      <p:sp>
        <p:nvSpPr>
          <p:cNvPr id="48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請按這裡編輯大綱文字格式。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第二個大綱層次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第三個大綱層次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第四個大綱層次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第五個大綱層次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第六個大綱層次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第七個大綱層次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1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CustomShape 1"/>
          <p:cNvSpPr/>
          <p:nvPr/>
        </p:nvSpPr>
        <p:spPr>
          <a:xfrm>
            <a:off x="2915640" y="1328040"/>
            <a:ext cx="3095640" cy="73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 lnSpcReduction="10000"/>
          </a:bodyPr>
          <a:lstStyle/>
          <a:p>
            <a:pPr algn="ctr">
              <a:lnSpc>
                <a:spcPct val="100000"/>
              </a:lnSpc>
            </a:pPr>
            <a:r>
              <a:rPr lang="en-US" sz="4400" b="1" strike="noStrike" spc="-1">
                <a:solidFill>
                  <a:srgbClr val="001747"/>
                </a:solidFill>
                <a:latin typeface="Lucida Console"/>
              </a:rPr>
              <a:t>32CWSC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309" name="CustomShape 2"/>
          <p:cNvSpPr/>
          <p:nvPr/>
        </p:nvSpPr>
        <p:spPr>
          <a:xfrm>
            <a:off x="2362320" y="6050160"/>
            <a:ext cx="6705000" cy="685080"/>
          </a:xfrm>
          <a:prstGeom prst="rect">
            <a:avLst/>
          </a:prstGeom>
          <a:solidFill>
            <a:srgbClr val="F7AE2B"/>
          </a:solidFill>
          <a:ln w="10080">
            <a:solidFill>
              <a:srgbClr val="F7AE2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lang="en-US" sz="2600" b="0" strike="noStrike" spc="-1">
                <a:solidFill>
                  <a:srgbClr val="FBE1A1"/>
                </a:solidFill>
                <a:latin typeface="Tw Cen MT"/>
              </a:rPr>
              <a:t>臺北市中山區長安國小資優班</a:t>
            </a:r>
            <a:endParaRPr lang="en-US" sz="2600" b="0" strike="noStrike" spc="-1">
              <a:latin typeface="Arial"/>
            </a:endParaRPr>
          </a:p>
        </p:txBody>
      </p:sp>
      <p:pic>
        <p:nvPicPr>
          <p:cNvPr id="310" name="Picture 2"/>
          <p:cNvPicPr/>
          <p:nvPr/>
        </p:nvPicPr>
        <p:blipFill>
          <a:blip r:embed="rId2"/>
          <a:stretch/>
        </p:blipFill>
        <p:spPr>
          <a:xfrm>
            <a:off x="251640" y="6093360"/>
            <a:ext cx="1541520" cy="573840"/>
          </a:xfrm>
          <a:prstGeom prst="rect">
            <a:avLst/>
          </a:prstGeom>
          <a:ln>
            <a:noFill/>
          </a:ln>
        </p:spPr>
      </p:pic>
      <p:sp>
        <p:nvSpPr>
          <p:cNvPr id="311" name="CustomShape 3"/>
          <p:cNvSpPr/>
          <p:nvPr/>
        </p:nvSpPr>
        <p:spPr>
          <a:xfrm>
            <a:off x="1844640" y="404640"/>
            <a:ext cx="5670000" cy="91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5400" b="1" strike="noStrike" spc="-1">
                <a:solidFill>
                  <a:srgbClr val="F36018"/>
                </a:solidFill>
                <a:latin typeface="Tw Cen MT"/>
                <a:ea typeface="DejaVu Sans"/>
              </a:rPr>
              <a:t>均一教育平台簡介</a:t>
            </a:r>
            <a:endParaRPr lang="en-US" sz="5400" b="0" strike="noStrike" spc="-1">
              <a:latin typeface="Arial"/>
            </a:endParaRPr>
          </a:p>
        </p:txBody>
      </p:sp>
      <p:pic>
        <p:nvPicPr>
          <p:cNvPr id="312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88160" y="238320"/>
            <a:ext cx="1092960" cy="1088640"/>
          </a:xfrm>
          <a:prstGeom prst="rect">
            <a:avLst/>
          </a:prstGeom>
          <a:ln>
            <a:noFill/>
          </a:ln>
        </p:spPr>
      </p:pic>
      <p:pic>
        <p:nvPicPr>
          <p:cNvPr id="313" name="Picture 8"/>
          <p:cNvPicPr/>
          <p:nvPr/>
        </p:nvPicPr>
        <p:blipFill>
          <a:blip r:embed="rId4"/>
          <a:stretch/>
        </p:blipFill>
        <p:spPr>
          <a:xfrm>
            <a:off x="7433280" y="5052600"/>
            <a:ext cx="841320" cy="898920"/>
          </a:xfrm>
          <a:prstGeom prst="rect">
            <a:avLst/>
          </a:prstGeom>
          <a:ln>
            <a:noFill/>
          </a:ln>
        </p:spPr>
      </p:pic>
      <p:pic>
        <p:nvPicPr>
          <p:cNvPr id="314" name="圖片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491640" y="2565000"/>
            <a:ext cx="1944000" cy="1944000"/>
          </a:xfrm>
          <a:prstGeom prst="rect">
            <a:avLst/>
          </a:prstGeom>
          <a:ln>
            <a:noFill/>
          </a:ln>
        </p:spPr>
      </p:pic>
      <p:pic>
        <p:nvPicPr>
          <p:cNvPr id="315" name="Picture 5"/>
          <p:cNvPicPr/>
          <p:nvPr/>
        </p:nvPicPr>
        <p:blipFill>
          <a:blip r:embed="rId6"/>
          <a:stretch/>
        </p:blipFill>
        <p:spPr>
          <a:xfrm>
            <a:off x="469080" y="1268640"/>
            <a:ext cx="1130760" cy="1130760"/>
          </a:xfrm>
          <a:prstGeom prst="rect">
            <a:avLst/>
          </a:prstGeom>
          <a:ln>
            <a:noFill/>
          </a:ln>
        </p:spPr>
      </p:pic>
      <p:pic>
        <p:nvPicPr>
          <p:cNvPr id="316" name="Picture 6"/>
          <p:cNvPicPr/>
          <p:nvPr/>
        </p:nvPicPr>
        <p:blipFill>
          <a:blip r:embed="rId7"/>
          <a:stretch/>
        </p:blipFill>
        <p:spPr>
          <a:xfrm>
            <a:off x="397440" y="2297520"/>
            <a:ext cx="1274400" cy="1274400"/>
          </a:xfrm>
          <a:prstGeom prst="rect">
            <a:avLst/>
          </a:prstGeom>
          <a:ln>
            <a:noFill/>
          </a:ln>
        </p:spPr>
      </p:pic>
      <p:pic>
        <p:nvPicPr>
          <p:cNvPr id="317" name="Picture 7"/>
          <p:cNvPicPr/>
          <p:nvPr/>
        </p:nvPicPr>
        <p:blipFill>
          <a:blip r:embed="rId8"/>
          <a:stretch/>
        </p:blipFill>
        <p:spPr>
          <a:xfrm>
            <a:off x="469080" y="3491280"/>
            <a:ext cx="1323720" cy="1318680"/>
          </a:xfrm>
          <a:prstGeom prst="rect">
            <a:avLst/>
          </a:prstGeom>
          <a:ln>
            <a:noFill/>
          </a:ln>
        </p:spPr>
      </p:pic>
      <p:pic>
        <p:nvPicPr>
          <p:cNvPr id="318" name="Picture 8"/>
          <p:cNvPicPr/>
          <p:nvPr/>
        </p:nvPicPr>
        <p:blipFill>
          <a:blip r:embed="rId9"/>
          <a:stretch/>
        </p:blipFill>
        <p:spPr>
          <a:xfrm>
            <a:off x="450720" y="4732200"/>
            <a:ext cx="1224360" cy="1219680"/>
          </a:xfrm>
          <a:prstGeom prst="rect">
            <a:avLst/>
          </a:prstGeom>
          <a:ln>
            <a:noFill/>
          </a:ln>
        </p:spPr>
      </p:pic>
      <p:pic>
        <p:nvPicPr>
          <p:cNvPr id="319" name="Picture 9"/>
          <p:cNvPicPr/>
          <p:nvPr/>
        </p:nvPicPr>
        <p:blipFill>
          <a:blip r:embed="rId10"/>
          <a:stretch/>
        </p:blipFill>
        <p:spPr>
          <a:xfrm>
            <a:off x="7389000" y="3861000"/>
            <a:ext cx="705600" cy="1018440"/>
          </a:xfrm>
          <a:prstGeom prst="rect">
            <a:avLst/>
          </a:prstGeom>
          <a:ln>
            <a:noFill/>
          </a:ln>
        </p:spPr>
      </p:pic>
      <p:pic>
        <p:nvPicPr>
          <p:cNvPr id="320" name="Picture 12"/>
          <p:cNvPicPr/>
          <p:nvPr/>
        </p:nvPicPr>
        <p:blipFill>
          <a:blip r:embed="rId11"/>
          <a:stretch/>
        </p:blipFill>
        <p:spPr>
          <a:xfrm>
            <a:off x="7282800" y="2781000"/>
            <a:ext cx="847080" cy="966960"/>
          </a:xfrm>
          <a:prstGeom prst="rect">
            <a:avLst/>
          </a:prstGeom>
          <a:ln>
            <a:noFill/>
          </a:ln>
        </p:spPr>
      </p:pic>
      <p:pic>
        <p:nvPicPr>
          <p:cNvPr id="321" name="Picture 10"/>
          <p:cNvPicPr/>
          <p:nvPr/>
        </p:nvPicPr>
        <p:blipFill>
          <a:blip r:embed="rId12"/>
          <a:stretch/>
        </p:blipFill>
        <p:spPr>
          <a:xfrm>
            <a:off x="7416000" y="1747080"/>
            <a:ext cx="833400" cy="968040"/>
          </a:xfrm>
          <a:prstGeom prst="rect">
            <a:avLst/>
          </a:prstGeom>
          <a:ln>
            <a:noFill/>
          </a:ln>
        </p:spPr>
      </p:pic>
      <p:pic>
        <p:nvPicPr>
          <p:cNvPr id="322" name="Picture 11"/>
          <p:cNvPicPr/>
          <p:nvPr/>
        </p:nvPicPr>
        <p:blipFill>
          <a:blip r:embed="rId13"/>
          <a:stretch/>
        </p:blipFill>
        <p:spPr>
          <a:xfrm>
            <a:off x="7340400" y="624600"/>
            <a:ext cx="999360" cy="1121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CustomShape 1"/>
          <p:cNvSpPr/>
          <p:nvPr/>
        </p:nvSpPr>
        <p:spPr>
          <a:xfrm>
            <a:off x="612720" y="1600200"/>
            <a:ext cx="8152560" cy="4494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20040" indent="-31932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lang="en-US" sz="2900" b="0" strike="noStrike" spc="-1">
                <a:solidFill>
                  <a:srgbClr val="002060"/>
                </a:solidFill>
                <a:latin typeface="Tw Cen MT"/>
              </a:rPr>
              <a:t>而且你還能得到徽章喔！現在有隕石徽章、月亮徽章、地球徽章、太陽徽章、黑洞徽章。 </a:t>
            </a:r>
            <a:endParaRPr lang="en-US" sz="29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lang="en-US" sz="2900" b="0" strike="noStrike" spc="-1">
              <a:latin typeface="Arial"/>
            </a:endParaRPr>
          </a:p>
        </p:txBody>
      </p:sp>
      <p:sp>
        <p:nvSpPr>
          <p:cNvPr id="355" name="CustomShape 2"/>
          <p:cNvSpPr/>
          <p:nvPr/>
        </p:nvSpPr>
        <p:spPr>
          <a:xfrm>
            <a:off x="612720" y="228600"/>
            <a:ext cx="8152560" cy="99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FFFFFF"/>
                </a:solidFill>
                <a:latin typeface="Tw Cen MT"/>
              </a:rPr>
              <a:t>第七步</a:t>
            </a:r>
            <a:endParaRPr lang="en-US" sz="4400" b="0" strike="noStrike" spc="-1">
              <a:latin typeface="Arial"/>
            </a:endParaRPr>
          </a:p>
        </p:txBody>
      </p:sp>
      <p:pic>
        <p:nvPicPr>
          <p:cNvPr id="356" name="圖片 3"/>
          <p:cNvPicPr/>
          <p:nvPr/>
        </p:nvPicPr>
        <p:blipFill>
          <a:blip r:embed="rId2"/>
          <a:stretch/>
        </p:blipFill>
        <p:spPr>
          <a:xfrm>
            <a:off x="755640" y="3643920"/>
            <a:ext cx="1511280" cy="1451520"/>
          </a:xfrm>
          <a:prstGeom prst="rect">
            <a:avLst/>
          </a:prstGeom>
          <a:ln>
            <a:noFill/>
          </a:ln>
        </p:spPr>
      </p:pic>
      <p:pic>
        <p:nvPicPr>
          <p:cNvPr id="357" name="圖片 4"/>
          <p:cNvPicPr/>
          <p:nvPr/>
        </p:nvPicPr>
        <p:blipFill>
          <a:blip r:embed="rId3"/>
          <a:stretch/>
        </p:blipFill>
        <p:spPr>
          <a:xfrm>
            <a:off x="2267640" y="3641040"/>
            <a:ext cx="1544040" cy="1422720"/>
          </a:xfrm>
          <a:prstGeom prst="rect">
            <a:avLst/>
          </a:prstGeom>
          <a:ln>
            <a:noFill/>
          </a:ln>
        </p:spPr>
      </p:pic>
      <p:pic>
        <p:nvPicPr>
          <p:cNvPr id="358" name="圖片 5"/>
          <p:cNvPicPr/>
          <p:nvPr/>
        </p:nvPicPr>
        <p:blipFill>
          <a:blip r:embed="rId4"/>
          <a:stretch/>
        </p:blipFill>
        <p:spPr>
          <a:xfrm>
            <a:off x="3812760" y="3643920"/>
            <a:ext cx="1655640" cy="1465920"/>
          </a:xfrm>
          <a:prstGeom prst="rect">
            <a:avLst/>
          </a:prstGeom>
          <a:ln>
            <a:noFill/>
          </a:ln>
        </p:spPr>
      </p:pic>
      <p:pic>
        <p:nvPicPr>
          <p:cNvPr id="359" name="圖片 6"/>
          <p:cNvPicPr/>
          <p:nvPr/>
        </p:nvPicPr>
        <p:blipFill>
          <a:blip r:embed="rId5"/>
          <a:stretch/>
        </p:blipFill>
        <p:spPr>
          <a:xfrm>
            <a:off x="5580000" y="3553560"/>
            <a:ext cx="1727640" cy="1522080"/>
          </a:xfrm>
          <a:prstGeom prst="rect">
            <a:avLst/>
          </a:prstGeom>
          <a:ln>
            <a:noFill/>
          </a:ln>
        </p:spPr>
      </p:pic>
      <p:pic>
        <p:nvPicPr>
          <p:cNvPr id="360" name="圖片 7"/>
          <p:cNvPicPr/>
          <p:nvPr/>
        </p:nvPicPr>
        <p:blipFill>
          <a:blip r:embed="rId6"/>
          <a:stretch/>
        </p:blipFill>
        <p:spPr>
          <a:xfrm>
            <a:off x="7164360" y="3553560"/>
            <a:ext cx="1871640" cy="1556280"/>
          </a:xfrm>
          <a:prstGeom prst="rect">
            <a:avLst/>
          </a:prstGeom>
          <a:ln>
            <a:noFill/>
          </a:ln>
        </p:spPr>
      </p:pic>
      <p:pic>
        <p:nvPicPr>
          <p:cNvPr id="361" name="Picture 2"/>
          <p:cNvPicPr/>
          <p:nvPr/>
        </p:nvPicPr>
        <p:blipFill>
          <a:blip r:embed="rId7"/>
          <a:stretch/>
        </p:blipFill>
        <p:spPr>
          <a:xfrm>
            <a:off x="2592720" y="21600"/>
            <a:ext cx="4650480" cy="1085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CustomShape 1"/>
          <p:cNvSpPr/>
          <p:nvPr/>
        </p:nvSpPr>
        <p:spPr>
          <a:xfrm>
            <a:off x="2242080" y="1916832"/>
            <a:ext cx="3956040" cy="67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sz="4400" b="0" strike="noStrike" cap="all" spc="-1" dirty="0" err="1">
                <a:solidFill>
                  <a:srgbClr val="000000"/>
                </a:solidFill>
                <a:latin typeface="Tw Cen MT"/>
              </a:rPr>
              <a:t>能量點數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363" name="CustomShape 2"/>
          <p:cNvSpPr/>
          <p:nvPr/>
        </p:nvSpPr>
        <p:spPr>
          <a:xfrm>
            <a:off x="1475656" y="2780928"/>
            <a:ext cx="6400080" cy="295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343080" indent="-34236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"/>
            </a:pPr>
            <a:r>
              <a:rPr lang="en-US" sz="2400" b="0" strike="noStrike" spc="-1" dirty="0" err="1" smtClean="0">
                <a:solidFill>
                  <a:srgbClr val="000000"/>
                </a:solidFill>
                <a:latin typeface="標楷體"/>
                <a:ea typeface="標楷體"/>
              </a:rPr>
              <a:t>能量點數的設計是為了</a:t>
            </a:r>
            <a:endParaRPr lang="en-US" sz="2400" b="0" strike="noStrike" spc="-1" dirty="0" smtClean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"/>
            </a:pPr>
            <a:r>
              <a:rPr lang="en-US" sz="2400" b="0" strike="noStrike" spc="-1" dirty="0" err="1" smtClean="0">
                <a:solidFill>
                  <a:srgbClr val="000000"/>
                </a:solidFill>
                <a:latin typeface="標楷體"/>
                <a:ea typeface="標楷體"/>
              </a:rPr>
              <a:t>提升孩子的學習動機</a:t>
            </a:r>
            <a:endParaRPr lang="en-US" sz="24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"/>
            </a:pPr>
            <a:r>
              <a:rPr lang="en-US" sz="2400" b="0" strike="noStrike" spc="-1" dirty="0" err="1">
                <a:solidFill>
                  <a:srgbClr val="000000"/>
                </a:solidFill>
                <a:latin typeface="標楷體"/>
                <a:ea typeface="標楷體"/>
              </a:rPr>
              <a:t>增加孩子想往上的動力</a:t>
            </a:r>
            <a:endParaRPr lang="en-US" sz="24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"/>
            </a:pPr>
            <a:r>
              <a:rPr lang="en-US" sz="2400" b="0" strike="noStrike" spc="-1" dirty="0" err="1" smtClean="0">
                <a:solidFill>
                  <a:srgbClr val="000000"/>
                </a:solidFill>
                <a:latin typeface="標楷體"/>
                <a:ea typeface="標楷體"/>
              </a:rPr>
              <a:t>老師可結合能量點數、實體獎勵或競賽活動，持續激發孩子的動機與動能</a:t>
            </a:r>
            <a:r>
              <a:rPr lang="en-US" sz="2400" b="0" strike="noStrike" spc="-1" dirty="0" smtClean="0">
                <a:solidFill>
                  <a:srgbClr val="000000"/>
                </a:solidFill>
                <a:latin typeface="標楷體"/>
                <a:ea typeface="標楷體"/>
              </a:rPr>
              <a:t>。</a:t>
            </a:r>
            <a:endParaRPr lang="en-US" sz="2400" b="0" strike="noStrike" spc="-1" dirty="0" smtClean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"/>
            </a:pPr>
            <a:r>
              <a:rPr lang="en-US" sz="2400" b="0" strike="noStrike" spc="-1" dirty="0" err="1" smtClean="0">
                <a:solidFill>
                  <a:srgbClr val="000000"/>
                </a:solidFill>
                <a:latin typeface="標楷體"/>
                <a:ea typeface="標楷體"/>
              </a:rPr>
              <a:t>能量點數到達一定程度後</a:t>
            </a:r>
            <a:r>
              <a:rPr lang="en-US" sz="2400" b="0" strike="noStrike" spc="-1" dirty="0">
                <a:solidFill>
                  <a:srgbClr val="000000"/>
                </a:solidFill>
                <a:latin typeface="標楷體"/>
                <a:ea typeface="標楷體"/>
              </a:rPr>
              <a:t>，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標楷體"/>
                <a:ea typeface="標楷體"/>
              </a:rPr>
              <a:t>就可替換不同的個人頭像</a:t>
            </a:r>
            <a:r>
              <a:rPr lang="en-US" sz="2400" b="0" strike="noStrike" spc="-1" dirty="0">
                <a:solidFill>
                  <a:srgbClr val="000000"/>
                </a:solidFill>
                <a:latin typeface="標楷體"/>
                <a:ea typeface="標楷體"/>
              </a:rPr>
              <a:t>。</a:t>
            </a:r>
            <a:endParaRPr lang="en-US" sz="2400" b="0" strike="noStrike" spc="-1" dirty="0">
              <a:latin typeface="Arial"/>
            </a:endParaRPr>
          </a:p>
        </p:txBody>
      </p:sp>
      <p:pic>
        <p:nvPicPr>
          <p:cNvPr id="364" name="Picture 2"/>
          <p:cNvPicPr/>
          <p:nvPr/>
        </p:nvPicPr>
        <p:blipFill>
          <a:blip r:embed="rId2"/>
          <a:stretch/>
        </p:blipFill>
        <p:spPr>
          <a:xfrm>
            <a:off x="1547640" y="620640"/>
            <a:ext cx="4650480" cy="1085040"/>
          </a:xfrm>
          <a:prstGeom prst="rect">
            <a:avLst/>
          </a:prstGeom>
          <a:ln>
            <a:noFill/>
          </a:ln>
        </p:spPr>
      </p:pic>
      <p:pic>
        <p:nvPicPr>
          <p:cNvPr id="365" name="圖片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368760" y="1080360"/>
            <a:ext cx="1944000" cy="194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st="92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 additive="repl">
                                        <p:cTn id="7" dur="2000"/>
                                        <p:tgtEl>
                                          <p:spTgt spid="363">
                                            <p:txEl>
                                              <p:pRg st="92" end="9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st="92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 additive="repl">
                                        <p:cTn id="12" dur="2000"/>
                                        <p:tgtEl>
                                          <p:spTgt spid="363">
                                            <p:txEl>
                                              <p:pRg st="92" end="9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st="92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 additive="repl">
                                        <p:cTn id="17" dur="2000"/>
                                        <p:tgtEl>
                                          <p:spTgt spid="363">
                                            <p:txEl>
                                              <p:pRg st="92" end="9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st="92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 additive="repl">
                                        <p:cTn id="22" dur="2000"/>
                                        <p:tgtEl>
                                          <p:spTgt spid="363">
                                            <p:txEl>
                                              <p:pRg st="92" end="9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wheel(1)">
                                      <p:cBhvr additive="repl">
                                        <p:cTn id="26" dur="2000"/>
                                        <p:tgtEl>
                                          <p:spTgt spid="363">
                                            <p:txEl>
                                              <p:pRg st="92" end="9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st="92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wheel(1)">
                                      <p:cBhvr additive="repl">
                                        <p:cTn id="31" dur="2000"/>
                                        <p:tgtEl>
                                          <p:spTgt spid="363">
                                            <p:txEl>
                                              <p:pRg st="92" end="9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st="92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wheel(1)">
                                      <p:cBhvr additive="repl">
                                        <p:cTn id="36" dur="2000"/>
                                        <p:tgtEl>
                                          <p:spTgt spid="363">
                                            <p:txEl>
                                              <p:pRg st="92" end="9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st="92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wheel(1)">
                                      <p:cBhvr additive="repl">
                                        <p:cTn id="41" dur="2000"/>
                                        <p:tgtEl>
                                          <p:spTgt spid="363">
                                            <p:txEl>
                                              <p:pRg st="92" end="9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st="92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Picture 2"/>
          <p:cNvPicPr/>
          <p:nvPr/>
        </p:nvPicPr>
        <p:blipFill>
          <a:blip r:embed="rId2"/>
          <a:srcRect l="66167" t="2974" b="70099"/>
          <a:stretch/>
        </p:blipFill>
        <p:spPr>
          <a:xfrm>
            <a:off x="5400000" y="2520000"/>
            <a:ext cx="2299680" cy="1007280"/>
          </a:xfrm>
          <a:prstGeom prst="rect">
            <a:avLst/>
          </a:prstGeom>
          <a:ln>
            <a:noFill/>
          </a:ln>
        </p:spPr>
      </p:pic>
      <p:sp>
        <p:nvSpPr>
          <p:cNvPr id="367" name="CustomShape 1"/>
          <p:cNvSpPr/>
          <p:nvPr/>
        </p:nvSpPr>
        <p:spPr>
          <a:xfrm>
            <a:off x="6444360" y="2649960"/>
            <a:ext cx="935280" cy="71928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8" name="CustomShape 2"/>
          <p:cNvSpPr/>
          <p:nvPr/>
        </p:nvSpPr>
        <p:spPr>
          <a:xfrm>
            <a:off x="2988000" y="1628640"/>
            <a:ext cx="28076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2060"/>
                </a:solidFill>
                <a:latin typeface="Tw Cen MT"/>
                <a:ea typeface="DejaVu Sans"/>
              </a:rPr>
              <a:t>能量點數在均一裡在這裡</a:t>
            </a:r>
            <a:endParaRPr lang="en-US" sz="1800" b="0" strike="noStrike" spc="-1">
              <a:latin typeface="Arial"/>
            </a:endParaRPr>
          </a:p>
        </p:txBody>
      </p:sp>
      <p:pic>
        <p:nvPicPr>
          <p:cNvPr id="369" name="Picture 2"/>
          <p:cNvPicPr/>
          <p:nvPr/>
        </p:nvPicPr>
        <p:blipFill>
          <a:blip r:embed="rId3"/>
          <a:stretch/>
        </p:blipFill>
        <p:spPr>
          <a:xfrm>
            <a:off x="2556000" y="117000"/>
            <a:ext cx="4650480" cy="1085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anim calcmode="lin" valueType="str">
                                      <p:cBhvr additive="repl">
                                        <p:cTn id="8" dur="2000" fill="hold"/>
                                        <p:tgtEl>
                                          <p:spTgt spid="368"/>
                                        </p:tgtEl>
                                      </p:cBhvr>
                                    </p:anim>
                                    <p:anim calcmode="lin" valueType="str">
                                      <p:cBhvr additive="repl">
                                        <p:cTn id="9" dur="2000" fill="hold"/>
                                        <p:tgtEl>
                                          <p:spTgt spid="368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height"/>
                                          </p:val>
                                        </p:tav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Picture 2"/>
          <p:cNvPicPr/>
          <p:nvPr/>
        </p:nvPicPr>
        <p:blipFill>
          <a:blip r:embed="rId2"/>
          <a:stretch/>
        </p:blipFill>
        <p:spPr>
          <a:xfrm>
            <a:off x="23394" y="44624"/>
            <a:ext cx="4650480" cy="1085040"/>
          </a:xfrm>
          <a:prstGeom prst="rect">
            <a:avLst/>
          </a:prstGeom>
          <a:ln>
            <a:noFill/>
          </a:ln>
        </p:spPr>
      </p:pic>
      <p:sp>
        <p:nvSpPr>
          <p:cNvPr id="3" name="文字方塊 2"/>
          <p:cNvSpPr txBox="1"/>
          <p:nvPr/>
        </p:nvSpPr>
        <p:spPr>
          <a:xfrm>
            <a:off x="4932040" y="260648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如何獲得能量點數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5325" y="2492896"/>
            <a:ext cx="4968875" cy="279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1723877"/>
            <a:ext cx="24320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383" y="2236468"/>
            <a:ext cx="6974977" cy="389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1677522"/>
            <a:ext cx="25733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6991" y="3307124"/>
            <a:ext cx="4937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CustomShape 1"/>
          <p:cNvSpPr/>
          <p:nvPr/>
        </p:nvSpPr>
        <p:spPr>
          <a:xfrm>
            <a:off x="971280" y="1483200"/>
            <a:ext cx="7200360" cy="130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262626"/>
                </a:solidFill>
                <a:latin typeface="Garamond"/>
              </a:rPr>
              <a:t>什麼是精熟機制？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384" name="CustomShape 2"/>
          <p:cNvSpPr/>
          <p:nvPr/>
        </p:nvSpPr>
        <p:spPr>
          <a:xfrm>
            <a:off x="971280" y="2557080"/>
            <a:ext cx="7200360" cy="3318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12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在均一教育平台裡，會從等級一，透過適量、多次的複習，慢慢的到精熟。在個人帳號的紀錄裡，可以看到這個帳號的精熟有幾個。</a:t>
            </a:r>
            <a:endParaRPr lang="en-US" sz="2400" b="0" strike="noStrike" spc="-1">
              <a:latin typeface="Arial"/>
            </a:endParaRPr>
          </a:p>
        </p:txBody>
      </p:sp>
      <p:pic>
        <p:nvPicPr>
          <p:cNvPr id="385" name="Picture 2"/>
          <p:cNvPicPr/>
          <p:nvPr/>
        </p:nvPicPr>
        <p:blipFill>
          <a:blip r:embed="rId2"/>
          <a:stretch/>
        </p:blipFill>
        <p:spPr>
          <a:xfrm>
            <a:off x="2556000" y="117000"/>
            <a:ext cx="4650480" cy="1085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0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0" end="5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0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0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calcmode="lin" valueType="num">
                                      <p:cBhvr additive="repl"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0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calcmode="lin" valueType="num">
                                      <p:cBhvr additive="repl"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0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calcmode="lin" valueType="num">
                                      <p:cBhvr additive="repl"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0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CustomShape 1"/>
          <p:cNvSpPr/>
          <p:nvPr/>
        </p:nvSpPr>
        <p:spPr>
          <a:xfrm>
            <a:off x="971280" y="1500840"/>
            <a:ext cx="7200360" cy="130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262626"/>
                </a:solidFill>
                <a:latin typeface="Garamond"/>
              </a:rPr>
              <a:t>精熟機制有什麼好處？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387" name="CustomShape 2"/>
          <p:cNvSpPr/>
          <p:nvPr/>
        </p:nvSpPr>
        <p:spPr>
          <a:xfrm>
            <a:off x="971280" y="2557080"/>
            <a:ext cx="7200360" cy="3318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12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透過</a:t>
            </a:r>
            <a:r>
              <a:rPr lang="en-US" sz="2400" b="1" strike="noStrike" spc="-1">
                <a:solidFill>
                  <a:srgbClr val="262626"/>
                </a:solidFill>
                <a:latin typeface="Garamond"/>
              </a:rPr>
              <a:t>適量</a:t>
            </a: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、</a:t>
            </a:r>
            <a:r>
              <a:rPr lang="en-US" sz="2400" b="1" strike="noStrike" spc="-1">
                <a:solidFill>
                  <a:srgbClr val="262626"/>
                </a:solidFill>
                <a:latin typeface="Garamond"/>
              </a:rPr>
              <a:t>多次</a:t>
            </a: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的</a:t>
            </a:r>
            <a:r>
              <a:rPr lang="en-US" sz="2400" b="1" strike="noStrike" spc="-1">
                <a:solidFill>
                  <a:srgbClr val="262626"/>
                </a:solidFill>
                <a:latin typeface="Garamond"/>
              </a:rPr>
              <a:t>複習</a:t>
            </a: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，讓孩子能把學習內容轉為</a:t>
            </a:r>
            <a:r>
              <a:rPr lang="en-US" sz="2400" b="1" strike="noStrike" spc="-1">
                <a:solidFill>
                  <a:srgbClr val="262626"/>
                </a:solidFill>
                <a:latin typeface="Garamond"/>
              </a:rPr>
              <a:t>長期記憶</a:t>
            </a: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，有了精熟機制，也協助老師與孩子用最短的時間，就能確認學習是否達到精熟!</a:t>
            </a:r>
            <a:endParaRPr lang="en-US" sz="2400" b="0" strike="noStrike" spc="-1">
              <a:latin typeface="Arial"/>
            </a:endParaRPr>
          </a:p>
          <a:p>
            <a:pPr marL="285840" indent="-28512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這也算是一個用均一、學習的動力!因為如果知道達到精熟會有永久的紀錄，通常大家應該都會想要，而且，大家到學校還可以跟同學炫耀或比較!</a:t>
            </a:r>
            <a:endParaRPr lang="en-US" sz="2400" b="0" strike="noStrike" spc="-1">
              <a:latin typeface="Arial"/>
            </a:endParaRPr>
          </a:p>
        </p:txBody>
      </p:sp>
      <p:pic>
        <p:nvPicPr>
          <p:cNvPr id="388" name="Picture 2"/>
          <p:cNvPicPr/>
          <p:nvPr/>
        </p:nvPicPr>
        <p:blipFill>
          <a:blip r:embed="rId2"/>
          <a:stretch/>
        </p:blipFill>
        <p:spPr>
          <a:xfrm>
            <a:off x="2556000" y="117000"/>
            <a:ext cx="4650480" cy="1085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0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7" dur="1000"/>
                                        <p:tgtEl>
                                          <p:spTgt spid="387">
                                            <p:txEl>
                                              <p:pRg st="0" end="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129" end="1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 additive="repl">
                                        <p:cTn id="12" dur="2000"/>
                                        <p:tgtEl>
                                          <p:spTgt spid="387">
                                            <p:txEl>
                                              <p:pRg st="129" end="1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CustomShape 1"/>
          <p:cNvSpPr/>
          <p:nvPr/>
        </p:nvSpPr>
        <p:spPr>
          <a:xfrm>
            <a:off x="971280" y="982080"/>
            <a:ext cx="7200360" cy="130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262626"/>
                </a:solidFill>
                <a:latin typeface="Garamond"/>
              </a:rPr>
              <a:t>精熟機制示意圖</a:t>
            </a:r>
            <a:endParaRPr lang="en-US" sz="4400" b="0" strike="noStrike" spc="-1">
              <a:latin typeface="Arial"/>
            </a:endParaRPr>
          </a:p>
        </p:txBody>
      </p:sp>
      <p:pic>
        <p:nvPicPr>
          <p:cNvPr id="390" name="內容版面配置區 9"/>
          <p:cNvPicPr/>
          <p:nvPr/>
        </p:nvPicPr>
        <p:blipFill>
          <a:blip r:embed="rId2"/>
          <a:srcRect l="29444" t="47805" r="29273" b="36622"/>
          <a:stretch/>
        </p:blipFill>
        <p:spPr>
          <a:xfrm>
            <a:off x="657360" y="3085920"/>
            <a:ext cx="7828200" cy="2214720"/>
          </a:xfrm>
          <a:prstGeom prst="rect">
            <a:avLst/>
          </a:prstGeom>
          <a:ln>
            <a:noFill/>
          </a:ln>
        </p:spPr>
      </p:pic>
      <p:pic>
        <p:nvPicPr>
          <p:cNvPr id="391" name="Picture 2"/>
          <p:cNvPicPr/>
          <p:nvPr/>
        </p:nvPicPr>
        <p:blipFill>
          <a:blip r:embed="rId3"/>
          <a:stretch/>
        </p:blipFill>
        <p:spPr>
          <a:xfrm>
            <a:off x="2556000" y="117000"/>
            <a:ext cx="4650480" cy="1085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calcmode="lin" valueType="num">
                                      <p:cBhvr additive="repl"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calcmode="lin" valueType="num">
                                      <p:cBhvr additive="repl"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calcmode="lin" valueType="num">
                                      <p:cBhvr additive="repl"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圖片 4"/>
          <p:cNvPicPr/>
          <p:nvPr/>
        </p:nvPicPr>
        <p:blipFill>
          <a:blip r:embed="rId2"/>
          <a:srcRect l="5571" t="9020" r="1216" b="32957"/>
          <a:stretch/>
        </p:blipFill>
        <p:spPr>
          <a:xfrm>
            <a:off x="302400" y="2929680"/>
            <a:ext cx="8250120" cy="3336840"/>
          </a:xfrm>
          <a:prstGeom prst="rect">
            <a:avLst/>
          </a:prstGeom>
          <a:ln>
            <a:noFill/>
          </a:ln>
        </p:spPr>
      </p:pic>
      <p:sp>
        <p:nvSpPr>
          <p:cNvPr id="393" name="CustomShape 1"/>
          <p:cNvSpPr/>
          <p:nvPr/>
        </p:nvSpPr>
        <p:spPr>
          <a:xfrm>
            <a:off x="685080" y="618480"/>
            <a:ext cx="7772760" cy="159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90000"/>
              </a:lnSpc>
            </a:pPr>
            <a:r>
              <a:rPr lang="en-US" sz="3600" b="0" strike="noStrike" cap="all" spc="-1">
                <a:solidFill>
                  <a:srgbClr val="000000"/>
                </a:solidFill>
                <a:latin typeface="標楷體"/>
                <a:ea typeface="標楷體"/>
              </a:rPr>
              <a:t>精熟在哪裡?</a:t>
            </a:r>
            <a:endParaRPr lang="en-US" sz="3600" b="0" strike="noStrike" spc="-1">
              <a:latin typeface="Arial"/>
            </a:endParaRPr>
          </a:p>
        </p:txBody>
      </p:sp>
      <p:sp>
        <p:nvSpPr>
          <p:cNvPr id="394" name="CustomShape 2"/>
          <p:cNvSpPr/>
          <p:nvPr/>
        </p:nvSpPr>
        <p:spPr>
          <a:xfrm>
            <a:off x="1057680" y="5904360"/>
            <a:ext cx="744120" cy="459720"/>
          </a:xfrm>
          <a:prstGeom prst="ellipse">
            <a:avLst/>
          </a:prstGeom>
          <a:noFill/>
          <a:ln w="3816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5" name="CustomShape 3"/>
          <p:cNvSpPr/>
          <p:nvPr/>
        </p:nvSpPr>
        <p:spPr>
          <a:xfrm>
            <a:off x="6740280" y="3248280"/>
            <a:ext cx="698040" cy="360720"/>
          </a:xfrm>
          <a:prstGeom prst="ellipse">
            <a:avLst/>
          </a:prstGeom>
          <a:noFill/>
          <a:ln w="3816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96" name="Picture 2"/>
          <p:cNvPicPr/>
          <p:nvPr/>
        </p:nvPicPr>
        <p:blipFill>
          <a:blip r:embed="rId3"/>
          <a:stretch/>
        </p:blipFill>
        <p:spPr>
          <a:xfrm>
            <a:off x="2556000" y="117000"/>
            <a:ext cx="4650480" cy="1085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anim calcmode="lin" valueType="str">
                                      <p:cBhvr additive="repl">
                                        <p:cTn id="8" dur="2000" fill="hold"/>
                                        <p:tgtEl>
                                          <p:spTgt spid="393"/>
                                        </p:tgtEl>
                                      </p:cBhvr>
                                    </p:anim>
                                    <p:anim calcmode="lin" valueType="str">
                                      <p:cBhvr additive="repl">
                                        <p:cTn id="9" dur="2000" fill="hold"/>
                                        <p:tgtEl>
                                          <p:spTgt spid="393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height"/>
                                          </p:val>
                                        </p:tav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calcmode="lin" valueType="num">
                                      <p:cBhvr additive="repl">
                                        <p:cTn id="17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calcmode="lin" valueType="num">
                                      <p:cBhvr additive="repl">
                                        <p:cTn id="18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calcmode="lin" valueType="num">
                                      <p:cBhvr additive="repl">
                                        <p:cTn id="19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4" dur="10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9" dur="1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CustomShape 1"/>
          <p:cNvSpPr/>
          <p:nvPr/>
        </p:nvSpPr>
        <p:spPr>
          <a:xfrm>
            <a:off x="685080" y="618480"/>
            <a:ext cx="7772760" cy="159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90000"/>
              </a:lnSpc>
            </a:pPr>
            <a:r>
              <a:rPr lang="en-US" sz="3600" b="0" strike="noStrike" cap="all" spc="-1">
                <a:solidFill>
                  <a:srgbClr val="000000"/>
                </a:solidFill>
                <a:latin typeface="標楷體"/>
                <a:ea typeface="標楷體"/>
              </a:rPr>
              <a:t>升級便能獲得精熟</a:t>
            </a:r>
            <a:endParaRPr lang="en-US" sz="3600" b="0" strike="noStrike" spc="-1">
              <a:latin typeface="Arial"/>
            </a:endParaRPr>
          </a:p>
        </p:txBody>
      </p:sp>
      <p:pic>
        <p:nvPicPr>
          <p:cNvPr id="398" name="圖片 3"/>
          <p:cNvPicPr/>
          <p:nvPr/>
        </p:nvPicPr>
        <p:blipFill>
          <a:blip r:embed="rId2"/>
          <a:srcRect l="42566" t="54926" r="31597" b="13272"/>
          <a:stretch/>
        </p:blipFill>
        <p:spPr>
          <a:xfrm>
            <a:off x="6390720" y="2639520"/>
            <a:ext cx="1636200" cy="1509480"/>
          </a:xfrm>
          <a:prstGeom prst="rect">
            <a:avLst/>
          </a:prstGeom>
          <a:ln>
            <a:noFill/>
          </a:ln>
        </p:spPr>
      </p:pic>
      <p:pic>
        <p:nvPicPr>
          <p:cNvPr id="399" name="圖片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165" t="44584" r="29124" b="17612"/>
          <a:stretch/>
        </p:blipFill>
        <p:spPr>
          <a:xfrm>
            <a:off x="3121560" y="2639520"/>
            <a:ext cx="1636920" cy="1510200"/>
          </a:xfrm>
          <a:prstGeom prst="rect">
            <a:avLst/>
          </a:prstGeom>
          <a:ln>
            <a:noFill/>
          </a:ln>
        </p:spPr>
      </p:pic>
      <p:pic>
        <p:nvPicPr>
          <p:cNvPr id="400" name="圖片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444" t="47332" r="29003" b="13836"/>
          <a:stretch/>
        </p:blipFill>
        <p:spPr>
          <a:xfrm>
            <a:off x="1487160" y="4150800"/>
            <a:ext cx="1636920" cy="1510560"/>
          </a:xfrm>
          <a:prstGeom prst="rect">
            <a:avLst/>
          </a:prstGeom>
          <a:ln>
            <a:noFill/>
          </a:ln>
        </p:spPr>
      </p:pic>
      <p:pic>
        <p:nvPicPr>
          <p:cNvPr id="401" name="圖片 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278" t="45503" r="28745" b="13670"/>
          <a:stretch/>
        </p:blipFill>
        <p:spPr>
          <a:xfrm>
            <a:off x="4759200" y="4147560"/>
            <a:ext cx="1631160" cy="1513800"/>
          </a:xfrm>
          <a:prstGeom prst="rect">
            <a:avLst/>
          </a:prstGeom>
          <a:ln>
            <a:noFill/>
          </a:ln>
        </p:spPr>
      </p:pic>
      <p:sp>
        <p:nvSpPr>
          <p:cNvPr id="402" name="CustomShape 2"/>
          <p:cNvSpPr/>
          <p:nvPr/>
        </p:nvSpPr>
        <p:spPr>
          <a:xfrm rot="15257400">
            <a:off x="1825560" y="2820960"/>
            <a:ext cx="1063440" cy="1677240"/>
          </a:xfrm>
          <a:prstGeom prst="down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0000FF"/>
              </a:gs>
              <a:gs pos="100000">
                <a:srgbClr val="00B0F0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3" name="CustomShape 3"/>
          <p:cNvSpPr/>
          <p:nvPr/>
        </p:nvSpPr>
        <p:spPr>
          <a:xfrm rot="20649000">
            <a:off x="1176840" y="3385080"/>
            <a:ext cx="2210400" cy="33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b="1" strike="noStrike" spc="-1">
                <a:solidFill>
                  <a:srgbClr val="FFFF00"/>
                </a:solidFill>
                <a:latin typeface="標楷體"/>
                <a:ea typeface="標楷體"/>
              </a:rPr>
              <a:t>六個小時以後可以升級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404" name="CustomShape 4"/>
          <p:cNvSpPr/>
          <p:nvPr/>
        </p:nvSpPr>
        <p:spPr>
          <a:xfrm rot="18031200">
            <a:off x="3605400" y="3886920"/>
            <a:ext cx="1018080" cy="1752120"/>
          </a:xfrm>
          <a:prstGeom prst="down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0000FF"/>
              </a:gs>
              <a:gs pos="100000">
                <a:srgbClr val="00B0F0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5" name="CustomShape 5"/>
          <p:cNvSpPr/>
          <p:nvPr/>
        </p:nvSpPr>
        <p:spPr>
          <a:xfrm rot="1899600">
            <a:off x="2728080" y="4726800"/>
            <a:ext cx="2413080" cy="33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b="1" strike="noStrike" spc="-1">
                <a:solidFill>
                  <a:srgbClr val="FFFF00"/>
                </a:solidFill>
                <a:latin typeface="標楷體"/>
                <a:ea typeface="標楷體"/>
              </a:rPr>
              <a:t>十六個小時以後可以升級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406" name="CustomShape 6"/>
          <p:cNvSpPr/>
          <p:nvPr/>
        </p:nvSpPr>
        <p:spPr>
          <a:xfrm rot="14734800">
            <a:off x="5191920" y="2678760"/>
            <a:ext cx="1039320" cy="1715760"/>
          </a:xfrm>
          <a:prstGeom prst="down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0000FF"/>
              </a:gs>
              <a:gs pos="100000">
                <a:srgbClr val="00B0F0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7" name="CustomShape 7"/>
          <p:cNvSpPr/>
          <p:nvPr/>
        </p:nvSpPr>
        <p:spPr>
          <a:xfrm rot="20203200">
            <a:off x="4413240" y="3200400"/>
            <a:ext cx="2413080" cy="33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b="1" strike="noStrike" spc="-1">
                <a:solidFill>
                  <a:srgbClr val="FFFF00"/>
                </a:solidFill>
                <a:latin typeface="標楷體"/>
                <a:ea typeface="標楷體"/>
              </a:rPr>
              <a:t>四十個小時以後可以升級</a:t>
            </a:r>
            <a:endParaRPr lang="en-US" sz="1600" b="0" strike="noStrike" spc="-1">
              <a:latin typeface="Arial"/>
            </a:endParaRPr>
          </a:p>
        </p:txBody>
      </p:sp>
      <p:pic>
        <p:nvPicPr>
          <p:cNvPr id="408" name="Picture 2"/>
          <p:cNvPicPr/>
          <p:nvPr/>
        </p:nvPicPr>
        <p:blipFill>
          <a:blip r:embed="rId6"/>
          <a:stretch/>
        </p:blipFill>
        <p:spPr>
          <a:xfrm>
            <a:off x="2556000" y="117000"/>
            <a:ext cx="4650480" cy="1085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honeycomb/>
      </p:transition>
    </mc:Choice>
    <mc:Fallback xmlns="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CustomShape 1"/>
          <p:cNvSpPr/>
          <p:nvPr/>
        </p:nvSpPr>
        <p:spPr>
          <a:xfrm>
            <a:off x="-550080" y="1985400"/>
            <a:ext cx="6554880" cy="185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r>
              <a:rPr lang="en-US" sz="9600" b="0" strike="noStrike" spc="-1">
                <a:solidFill>
                  <a:srgbClr val="7030A0"/>
                </a:solidFill>
                <a:latin typeface="華康中圓體"/>
                <a:ea typeface="華康中圓體"/>
              </a:rPr>
              <a:t>任務指派      </a:t>
            </a:r>
            <a:endParaRPr lang="en-US" sz="9600" b="0" strike="noStrike" spc="-1">
              <a:latin typeface="Arial"/>
            </a:endParaRPr>
          </a:p>
        </p:txBody>
      </p:sp>
      <p:pic>
        <p:nvPicPr>
          <p:cNvPr id="410" name="Picture 2"/>
          <p:cNvPicPr/>
          <p:nvPr/>
        </p:nvPicPr>
        <p:blipFill>
          <a:blip r:embed="rId2"/>
          <a:stretch/>
        </p:blipFill>
        <p:spPr>
          <a:xfrm>
            <a:off x="4631760" y="957960"/>
            <a:ext cx="4650480" cy="1085040"/>
          </a:xfrm>
          <a:prstGeom prst="rect">
            <a:avLst/>
          </a:prstGeom>
          <a:ln>
            <a:noFill/>
          </a:ln>
        </p:spPr>
      </p:pic>
      <p:pic>
        <p:nvPicPr>
          <p:cNvPr id="411" name="圖片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419872" y="3717032"/>
            <a:ext cx="1944000" cy="194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 fill="freeze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CustomShape 1"/>
          <p:cNvSpPr/>
          <p:nvPr/>
        </p:nvSpPr>
        <p:spPr>
          <a:xfrm>
            <a:off x="1219320" y="548640"/>
            <a:ext cx="670500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  <a:spcBef>
                <a:spcPts val="700"/>
              </a:spcBef>
            </a:pPr>
            <a:r>
              <a:rPr lang="en-US" sz="8800" b="0" strike="noStrike" spc="-1">
                <a:solidFill>
                  <a:srgbClr val="000000"/>
                </a:solidFill>
                <a:latin typeface="AR JULIAN"/>
              </a:rPr>
              <a:t>入門手冊</a:t>
            </a:r>
            <a:endParaRPr lang="en-US" sz="8800" b="0" strike="noStrike" spc="-1">
              <a:latin typeface="Arial"/>
            </a:endParaRPr>
          </a:p>
        </p:txBody>
      </p:sp>
      <p:pic>
        <p:nvPicPr>
          <p:cNvPr id="324" name="Picture 2"/>
          <p:cNvPicPr/>
          <p:nvPr/>
        </p:nvPicPr>
        <p:blipFill>
          <a:blip r:embed="rId2"/>
          <a:stretch/>
        </p:blipFill>
        <p:spPr>
          <a:xfrm>
            <a:off x="2391840" y="3766320"/>
            <a:ext cx="4650480" cy="1085040"/>
          </a:xfrm>
          <a:prstGeom prst="rect">
            <a:avLst/>
          </a:prstGeom>
          <a:ln>
            <a:noFill/>
          </a:ln>
        </p:spPr>
      </p:pic>
      <p:pic>
        <p:nvPicPr>
          <p:cNvPr id="325" name="圖片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530880" y="1658520"/>
            <a:ext cx="1944000" cy="194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CustomShape 1"/>
          <p:cNvSpPr/>
          <p:nvPr/>
        </p:nvSpPr>
        <p:spPr>
          <a:xfrm>
            <a:off x="526320" y="387000"/>
            <a:ext cx="6446880" cy="132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6000" b="0" strike="noStrike" spc="-1">
                <a:solidFill>
                  <a:srgbClr val="7030A0"/>
                </a:solidFill>
                <a:latin typeface="華康中圓體"/>
                <a:ea typeface="華康中圓體"/>
              </a:rPr>
              <a:t>任務指派</a:t>
            </a:r>
            <a:r>
              <a:rPr lang="en-US" sz="6000" b="0" strike="noStrike" spc="-1">
                <a:solidFill>
                  <a:srgbClr val="7030A0"/>
                </a:solidFill>
                <a:latin typeface="華康少女文字W7"/>
                <a:ea typeface="華康少女文字W7"/>
              </a:rPr>
              <a:t>〜</a:t>
            </a:r>
            <a:endParaRPr lang="en-US" sz="6000" b="0" strike="noStrike" spc="-1">
              <a:latin typeface="Arial"/>
            </a:endParaRPr>
          </a:p>
        </p:txBody>
      </p:sp>
      <p:sp>
        <p:nvSpPr>
          <p:cNvPr id="413" name="CustomShape 2"/>
          <p:cNvSpPr/>
          <p:nvPr/>
        </p:nvSpPr>
        <p:spPr>
          <a:xfrm>
            <a:off x="1486671" y="2996952"/>
            <a:ext cx="4856760" cy="46085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343080" indent="-34236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en-US" sz="2800" b="0" strike="noStrike" spc="-1" dirty="0" err="1">
                <a:solidFill>
                  <a:srgbClr val="404040"/>
                </a:solidFill>
                <a:latin typeface="Trebuchet MS"/>
              </a:rPr>
              <a:t>任務指派</a:t>
            </a:r>
            <a:endParaRPr lang="en-US" sz="28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en-US" sz="2800" b="0" strike="noStrike" spc="-1" dirty="0" err="1">
                <a:solidFill>
                  <a:srgbClr val="404040"/>
                </a:solidFill>
                <a:latin typeface="Trebuchet MS"/>
              </a:rPr>
              <a:t>任務包含影片跟習題，指派方式可以分成年級式、主題式或是補救教學的方式做指派。老師或家長可以根據孩子的學習狀況做不同任務的指派</a:t>
            </a:r>
            <a:r>
              <a:rPr lang="en-US" sz="2800" b="0" strike="noStrike" spc="-1" dirty="0">
                <a:solidFill>
                  <a:srgbClr val="404040"/>
                </a:solidFill>
                <a:latin typeface="Trebuchet MS"/>
              </a:rPr>
              <a:t>， </a:t>
            </a:r>
            <a:r>
              <a:rPr lang="en-US" sz="2800" b="0" strike="noStrike" spc="-1" dirty="0" err="1">
                <a:solidFill>
                  <a:srgbClr val="404040"/>
                </a:solidFill>
                <a:latin typeface="Trebuchet MS"/>
              </a:rPr>
              <a:t>再依孩子任務完成的情形給予下階段不同的任務內容，讓每個孩子都有最適合自己的學習內容</a:t>
            </a:r>
            <a:r>
              <a:rPr lang="en-US" sz="2800" b="0" strike="noStrike" spc="-1" dirty="0">
                <a:solidFill>
                  <a:srgbClr val="404040"/>
                </a:solidFill>
                <a:latin typeface="Trebuchet MS"/>
              </a:rPr>
              <a:t>。</a:t>
            </a:r>
            <a:endParaRPr lang="en-US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3600" b="0" strike="noStrike" spc="-1" dirty="0">
              <a:latin typeface="Arial"/>
            </a:endParaRPr>
          </a:p>
        </p:txBody>
      </p:sp>
      <p:pic>
        <p:nvPicPr>
          <p:cNvPr id="414" name="Picture 2"/>
          <p:cNvPicPr/>
          <p:nvPr/>
        </p:nvPicPr>
        <p:blipFill>
          <a:blip r:embed="rId2"/>
          <a:stretch/>
        </p:blipFill>
        <p:spPr>
          <a:xfrm>
            <a:off x="4237560" y="287640"/>
            <a:ext cx="4650480" cy="1085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7" dur="1000" fill="hold"/>
                                        <p:tgtEl>
                                          <p:spTgt spid="413">
                                            <p:txEl>
                                              <p:pRg st="0" end="5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8" dur="1000" fill="hold"/>
                                        <p:tgtEl>
                                          <p:spTgt spid="413">
                                            <p:txEl>
                                              <p:pRg st="0" end="5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9" dur="1000" fill="hold"/>
                                        <p:tgtEl>
                                          <p:spTgt spid="413">
                                            <p:txEl>
                                              <p:pRg st="0" end="5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1000"/>
                                        <p:tgtEl>
                                          <p:spTgt spid="413">
                                            <p:txEl>
                                              <p:p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st="114" end="1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3" dur="1000" fill="hold"/>
                                        <p:tgtEl>
                                          <p:spTgt spid="413">
                                            <p:txEl>
                                              <p:pRg st="114" end="114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14" dur="1000" fill="hold"/>
                                        <p:tgtEl>
                                          <p:spTgt spid="413">
                                            <p:txEl>
                                              <p:pRg st="114" end="114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15" dur="1000" fill="hold"/>
                                        <p:tgtEl>
                                          <p:spTgt spid="413">
                                            <p:txEl>
                                              <p:pRg st="114" end="114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1000"/>
                                        <p:tgtEl>
                                          <p:spTgt spid="413">
                                            <p:txEl>
                                              <p:pRg st="114" end="1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CustomShape 1"/>
          <p:cNvSpPr/>
          <p:nvPr/>
        </p:nvSpPr>
        <p:spPr>
          <a:xfrm>
            <a:off x="507600" y="609480"/>
            <a:ext cx="6446880" cy="132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6000" b="0" strike="noStrike" spc="-1">
                <a:solidFill>
                  <a:srgbClr val="7030A0"/>
                </a:solidFill>
                <a:latin typeface="華康中圓體"/>
                <a:ea typeface="華康中圓體"/>
              </a:rPr>
              <a:t>任務指派</a:t>
            </a:r>
            <a:r>
              <a:rPr lang="en-US" sz="6000" b="0" strike="noStrike" spc="-1">
                <a:solidFill>
                  <a:srgbClr val="7030A0"/>
                </a:solidFill>
                <a:latin typeface="華康少女文字W7"/>
                <a:ea typeface="華康少女文字W7"/>
              </a:rPr>
              <a:t>〜</a:t>
            </a:r>
            <a:endParaRPr lang="en-US" sz="6000" b="0" strike="noStrike" spc="-1">
              <a:latin typeface="Arial"/>
            </a:endParaRPr>
          </a:p>
        </p:txBody>
      </p:sp>
      <p:sp>
        <p:nvSpPr>
          <p:cNvPr id="416" name="CustomShape 2"/>
          <p:cNvSpPr/>
          <p:nvPr/>
        </p:nvSpPr>
        <p:spPr>
          <a:xfrm>
            <a:off x="507600" y="2160720"/>
            <a:ext cx="6446880" cy="388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spcBef>
                <a:spcPts val="1001"/>
              </a:spcBef>
              <a:buClr>
                <a:srgbClr val="7030A0"/>
              </a:buClr>
              <a:buSzPct val="80000"/>
              <a:buFont typeface="Trebuchet MS"/>
              <a:buAutoNum type="arabicParenR"/>
            </a:pPr>
            <a:r>
              <a:rPr lang="en-US" sz="3200" b="0" strike="noStrike" spc="-1">
                <a:solidFill>
                  <a:srgbClr val="404040"/>
                </a:solidFill>
                <a:latin typeface="Trebuchet MS"/>
              </a:rPr>
              <a:t>我們進入均一平台後不要急著開始做數學題目</a:t>
            </a:r>
            <a:r>
              <a:rPr lang="en-US" sz="3200" b="0" strike="noStrike" spc="-1">
                <a:solidFill>
                  <a:srgbClr val="404040"/>
                </a:solidFill>
                <a:latin typeface="新細明體"/>
                <a:ea typeface="新細明體"/>
              </a:rPr>
              <a:t>，我們可以先和老師加群組。（到加班級）</a:t>
            </a:r>
            <a:endParaRPr lang="en-US" sz="32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1001"/>
              </a:spcBef>
              <a:buClr>
                <a:srgbClr val="7030A0"/>
              </a:buClr>
              <a:buSzPct val="80000"/>
              <a:buFont typeface="Trebuchet MS"/>
              <a:buAutoNum type="arabicParenR"/>
            </a:pPr>
            <a:r>
              <a:rPr lang="en-US" sz="3200" b="0" strike="noStrike" spc="-1">
                <a:solidFill>
                  <a:srgbClr val="404040"/>
                </a:solidFill>
                <a:latin typeface="新細明體"/>
                <a:ea typeface="新細明體"/>
              </a:rPr>
              <a:t>加好了以後，老師可以發送任務讓同學去做！</a:t>
            </a:r>
            <a:endParaRPr lang="en-US" sz="32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1001"/>
              </a:spcBef>
              <a:buClr>
                <a:srgbClr val="7030A0"/>
              </a:buClr>
              <a:buSzPct val="80000"/>
              <a:buFont typeface="Trebuchet MS"/>
              <a:buAutoNum type="arabicParenR"/>
            </a:pPr>
            <a:r>
              <a:rPr lang="en-US" sz="3200" b="0" strike="noStrike" spc="-1">
                <a:solidFill>
                  <a:srgbClr val="404040"/>
                </a:solidFill>
                <a:latin typeface="新細明體"/>
                <a:ea typeface="新細明體"/>
              </a:rPr>
              <a:t>接下來如果同學做完了就可以去「均一同樂會」！</a:t>
            </a:r>
            <a:endParaRPr lang="en-US" sz="3200" b="0" strike="noStrike" spc="-1">
              <a:latin typeface="Arial"/>
            </a:endParaRPr>
          </a:p>
        </p:txBody>
      </p:sp>
      <p:pic>
        <p:nvPicPr>
          <p:cNvPr id="417" name="Picture 2"/>
          <p:cNvPicPr/>
          <p:nvPr/>
        </p:nvPicPr>
        <p:blipFill>
          <a:blip r:embed="rId2"/>
          <a:stretch/>
        </p:blipFill>
        <p:spPr>
          <a:xfrm>
            <a:off x="4368960" y="892080"/>
            <a:ext cx="4650480" cy="1085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arn(inVertical)">
                                      <p:cBhvr additive="repl">
                                        <p:cTn id="7" dur="500"/>
                                        <p:tgtEl>
                                          <p:spTgt spid="416">
                                            <p:txEl>
                                              <p:pRg st="0" end="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84" end="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arn(inVertical)">
                                      <p:cBhvr additive="repl">
                                        <p:cTn id="10" dur="500"/>
                                        <p:tgtEl>
                                          <p:spTgt spid="416">
                                            <p:txEl>
                                              <p:pRg st="84" end="8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84" end="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arn(inVertical)">
                                      <p:cBhvr additive="repl">
                                        <p:cTn id="13" dur="500"/>
                                        <p:tgtEl>
                                          <p:spTgt spid="416">
                                            <p:txEl>
                                              <p:pRg st="84" end="8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Picture 4"/>
          <p:cNvPicPr/>
          <p:nvPr/>
        </p:nvPicPr>
        <p:blipFill>
          <a:blip r:embed="rId2"/>
          <a:stretch/>
        </p:blipFill>
        <p:spPr>
          <a:xfrm>
            <a:off x="508320" y="1709640"/>
            <a:ext cx="6446520" cy="4584600"/>
          </a:xfrm>
          <a:prstGeom prst="rect">
            <a:avLst/>
          </a:prstGeom>
          <a:ln>
            <a:noFill/>
          </a:ln>
        </p:spPr>
      </p:pic>
      <p:pic>
        <p:nvPicPr>
          <p:cNvPr id="419" name="Picture 5"/>
          <p:cNvPicPr/>
          <p:nvPr/>
        </p:nvPicPr>
        <p:blipFill>
          <a:blip r:embed="rId3"/>
          <a:stretch/>
        </p:blipFill>
        <p:spPr>
          <a:xfrm>
            <a:off x="2648520" y="2372040"/>
            <a:ext cx="2797200" cy="3723120"/>
          </a:xfrm>
          <a:prstGeom prst="rect">
            <a:avLst/>
          </a:prstGeom>
          <a:ln>
            <a:noFill/>
          </a:ln>
        </p:spPr>
      </p:pic>
      <p:sp>
        <p:nvSpPr>
          <p:cNvPr id="420" name="CustomShape 1"/>
          <p:cNvSpPr/>
          <p:nvPr/>
        </p:nvSpPr>
        <p:spPr>
          <a:xfrm>
            <a:off x="507600" y="609480"/>
            <a:ext cx="6446880" cy="132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6000" b="0" strike="noStrike" spc="-1">
                <a:solidFill>
                  <a:srgbClr val="7030A0"/>
                </a:solidFill>
                <a:latin typeface="華康中圓體"/>
              </a:rPr>
              <a:t>任務指派</a:t>
            </a:r>
            <a:endParaRPr lang="en-US" sz="6000" b="0" strike="noStrike" spc="-1">
              <a:latin typeface="Arial"/>
            </a:endParaRPr>
          </a:p>
        </p:txBody>
      </p:sp>
      <p:sp>
        <p:nvSpPr>
          <p:cNvPr id="421" name="CustomShape 2"/>
          <p:cNvSpPr/>
          <p:nvPr/>
        </p:nvSpPr>
        <p:spPr>
          <a:xfrm>
            <a:off x="2648160" y="2372040"/>
            <a:ext cx="2911680" cy="3723120"/>
          </a:xfrm>
          <a:prstGeom prst="borderCallout1">
            <a:avLst>
              <a:gd name="adj1" fmla="val 18750"/>
              <a:gd name="adj2" fmla="val -8333"/>
              <a:gd name="adj3" fmla="val 112500"/>
              <a:gd name="adj4" fmla="val -38333"/>
            </a:avLst>
          </a:prstGeom>
          <a:noFill/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2" name="CustomShape 3"/>
          <p:cNvSpPr/>
          <p:nvPr/>
        </p:nvSpPr>
        <p:spPr>
          <a:xfrm>
            <a:off x="2648520" y="3618000"/>
            <a:ext cx="1554840" cy="615600"/>
          </a:xfrm>
          <a:prstGeom prst="ellipse">
            <a:avLst/>
          </a:prstGeom>
          <a:noFill/>
          <a:ln w="57240">
            <a:solidFill>
              <a:srgbClr val="00CCFF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</p:sp>
      <p:sp>
        <p:nvSpPr>
          <p:cNvPr id="423" name="CustomShape 4"/>
          <p:cNvSpPr/>
          <p:nvPr/>
        </p:nvSpPr>
        <p:spPr>
          <a:xfrm>
            <a:off x="2648520" y="4850280"/>
            <a:ext cx="1554840" cy="569160"/>
          </a:xfrm>
          <a:prstGeom prst="ellipse">
            <a:avLst/>
          </a:prstGeom>
          <a:noFill/>
          <a:ln w="5724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24" name="Picture 2"/>
          <p:cNvPicPr/>
          <p:nvPr/>
        </p:nvPicPr>
        <p:blipFill>
          <a:blip r:embed="rId4"/>
          <a:stretch/>
        </p:blipFill>
        <p:spPr>
          <a:xfrm>
            <a:off x="3882960" y="208800"/>
            <a:ext cx="4650480" cy="1085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7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circle(in)">
                                      <p:cBhvr additive="repl">
                                        <p:cTn id="12" dur="20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calcmode="lin" valueType="num">
                                      <p:cBhvr additive="repl">
                                        <p:cTn id="2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calcmode="lin" valueType="num">
                                      <p:cBhvr additive="repl">
                                        <p:cTn id="2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calcmode="lin" valueType="num">
                                      <p:cBhvr additive="repl">
                                        <p:cTn id="2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CustomShape 1"/>
          <p:cNvSpPr/>
          <p:nvPr/>
        </p:nvSpPr>
        <p:spPr>
          <a:xfrm>
            <a:off x="946440" y="2232360"/>
            <a:ext cx="6446880" cy="132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9600" b="0" strike="noStrike" spc="-1">
                <a:solidFill>
                  <a:srgbClr val="72A528"/>
                </a:solidFill>
                <a:latin typeface="華康中圓體"/>
                <a:ea typeface="華康中圓體"/>
              </a:rPr>
              <a:t>任務數據</a:t>
            </a:r>
            <a:endParaRPr lang="en-US" sz="9600" b="0" strike="noStrike" spc="-1">
              <a:latin typeface="Arial"/>
            </a:endParaRPr>
          </a:p>
        </p:txBody>
      </p:sp>
      <p:pic>
        <p:nvPicPr>
          <p:cNvPr id="426" name="Picture 2"/>
          <p:cNvPicPr/>
          <p:nvPr/>
        </p:nvPicPr>
        <p:blipFill>
          <a:blip r:embed="rId2"/>
          <a:stretch/>
        </p:blipFill>
        <p:spPr>
          <a:xfrm>
            <a:off x="2556000" y="117000"/>
            <a:ext cx="4650480" cy="1085040"/>
          </a:xfrm>
          <a:prstGeom prst="rect">
            <a:avLst/>
          </a:prstGeom>
          <a:ln>
            <a:noFill/>
          </a:ln>
        </p:spPr>
      </p:pic>
      <p:pic>
        <p:nvPicPr>
          <p:cNvPr id="427" name="圖片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361600" y="4167720"/>
            <a:ext cx="1944000" cy="194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 fill="freeze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  <p:anim calcmode="lin" valueType="str">
                                      <p:cBhvr additive="repl">
                                        <p:cTn id="8" dur="2000" fill="hold"/>
                                        <p:tgtEl>
                                          <p:spTgt spid="425"/>
                                        </p:tgtEl>
                                      </p:cBhvr>
                                    </p:anim>
                                    <p:anim calcmode="lin" valueType="str">
                                      <p:cBhvr additive="repl">
                                        <p:cTn id="9" dur="2000" fill="hold"/>
                                        <p:tgtEl>
                                          <p:spTgt spid="425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height"/>
                                          </p:val>
                                        </p:tav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CustomShape 1"/>
          <p:cNvSpPr/>
          <p:nvPr/>
        </p:nvSpPr>
        <p:spPr>
          <a:xfrm>
            <a:off x="507600" y="609480"/>
            <a:ext cx="6446880" cy="132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6000" b="0" strike="noStrike" spc="-1">
                <a:solidFill>
                  <a:srgbClr val="72A528"/>
                </a:solidFill>
                <a:latin typeface="華康中圓體"/>
                <a:ea typeface="華康中圓體"/>
              </a:rPr>
              <a:t>任務數據</a:t>
            </a:r>
            <a:r>
              <a:rPr lang="en-US" sz="6000" b="0" strike="noStrike" spc="-1">
                <a:solidFill>
                  <a:srgbClr val="72A528"/>
                </a:solidFill>
                <a:latin typeface="華康少女文字W7"/>
                <a:ea typeface="華康少女文字W7"/>
              </a:rPr>
              <a:t>〜</a:t>
            </a:r>
            <a:endParaRPr lang="en-US" sz="6000" b="0" strike="noStrike" spc="-1">
              <a:latin typeface="Arial"/>
            </a:endParaRPr>
          </a:p>
        </p:txBody>
      </p:sp>
      <p:sp>
        <p:nvSpPr>
          <p:cNvPr id="429" name="CustomShape 2"/>
          <p:cNvSpPr/>
          <p:nvPr/>
        </p:nvSpPr>
        <p:spPr>
          <a:xfrm>
            <a:off x="1644840" y="1022040"/>
            <a:ext cx="4172400" cy="6446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343080" indent="-34236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en-US" sz="2800" b="0" strike="noStrike" spc="-1" dirty="0" err="1">
                <a:solidFill>
                  <a:srgbClr val="404040"/>
                </a:solidFill>
                <a:latin typeface="Trebuchet MS"/>
              </a:rPr>
              <a:t>透過分析報告了解孩子答題情況，藉由錯題集可以找出孩子答錯的題目，針對迷思進行講解</a:t>
            </a:r>
            <a:r>
              <a:rPr lang="en-US" sz="2800" b="0" strike="noStrike" spc="-1" dirty="0">
                <a:solidFill>
                  <a:srgbClr val="404040"/>
                </a:solidFill>
                <a:latin typeface="Trebuchet MS"/>
              </a:rPr>
              <a:t>。</a:t>
            </a:r>
            <a:endParaRPr lang="en-US" sz="28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en-US" sz="2800" b="0" strike="noStrike" spc="-1" dirty="0" err="1">
                <a:solidFill>
                  <a:srgbClr val="404040"/>
                </a:solidFill>
                <a:latin typeface="Trebuchet MS"/>
              </a:rPr>
              <a:t>了解孩子的學習狀況，知道孩子在哪些觀念卡住，提供適時的協助，就能幫助孩子在學習上學得更好、更有自信</a:t>
            </a:r>
            <a:r>
              <a:rPr lang="en-US" sz="2800" b="0" strike="noStrike" spc="-1" dirty="0">
                <a:solidFill>
                  <a:srgbClr val="404040"/>
                </a:solidFill>
                <a:latin typeface="Trebuchet MS"/>
              </a:rPr>
              <a:t>。</a:t>
            </a:r>
            <a:endParaRPr lang="en-US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3600" b="0" strike="noStrike" spc="-1" dirty="0">
              <a:latin typeface="Arial"/>
            </a:endParaRPr>
          </a:p>
        </p:txBody>
      </p:sp>
      <p:pic>
        <p:nvPicPr>
          <p:cNvPr id="430" name="Picture 2"/>
          <p:cNvPicPr/>
          <p:nvPr/>
        </p:nvPicPr>
        <p:blipFill>
          <a:blip r:embed="rId2"/>
          <a:stretch/>
        </p:blipFill>
        <p:spPr>
          <a:xfrm>
            <a:off x="4119480" y="734400"/>
            <a:ext cx="4650480" cy="1085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st="0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 additive="repl">
                                        <p:cTn id="7" dur="2000"/>
                                        <p:tgtEl>
                                          <p:spTgt spid="429">
                                            <p:txEl>
                                              <p:pRg st="0" end="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st="94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 additive="repl">
                                        <p:cTn id="10" dur="2000"/>
                                        <p:tgtEl>
                                          <p:spTgt spid="429">
                                            <p:txEl>
                                              <p:pRg st="94" end="9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CustomShape 1"/>
          <p:cNvSpPr/>
          <p:nvPr/>
        </p:nvSpPr>
        <p:spPr>
          <a:xfrm>
            <a:off x="507600" y="609480"/>
            <a:ext cx="6446880" cy="132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6000" b="0" strike="noStrike" spc="-1">
                <a:solidFill>
                  <a:srgbClr val="72A528"/>
                </a:solidFill>
                <a:latin typeface="華康中圓體"/>
                <a:ea typeface="華康中圓體"/>
              </a:rPr>
              <a:t>任務數據</a:t>
            </a:r>
            <a:r>
              <a:rPr lang="en-US" sz="6000" b="0" strike="noStrike" spc="-1">
                <a:solidFill>
                  <a:srgbClr val="72A528"/>
                </a:solidFill>
                <a:latin typeface="華康少女文字W7"/>
                <a:ea typeface="華康少女文字W7"/>
              </a:rPr>
              <a:t>〜</a:t>
            </a:r>
            <a:endParaRPr lang="en-US" sz="6000" b="0" strike="noStrike" spc="-1">
              <a:latin typeface="Arial"/>
            </a:endParaRPr>
          </a:p>
        </p:txBody>
      </p:sp>
      <p:sp>
        <p:nvSpPr>
          <p:cNvPr id="432" name="CustomShape 2"/>
          <p:cNvSpPr/>
          <p:nvPr/>
        </p:nvSpPr>
        <p:spPr>
          <a:xfrm>
            <a:off x="1763688" y="1988840"/>
            <a:ext cx="4312440" cy="19837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marL="720">
              <a:lnSpc>
                <a:spcPct val="100000"/>
              </a:lnSpc>
              <a:spcBef>
                <a:spcPts val="1001"/>
              </a:spcBef>
              <a:buClr>
                <a:srgbClr val="72A528"/>
              </a:buClr>
              <a:buSzPct val="80000"/>
            </a:pPr>
            <a:r>
              <a:rPr lang="en-US" sz="4000" b="0" strike="noStrike" spc="-1" dirty="0" err="1">
                <a:solidFill>
                  <a:srgbClr val="404040"/>
                </a:solidFill>
                <a:latin typeface="Trebuchet MS"/>
              </a:rPr>
              <a:t>藉由任務數據我們可以知道自己常錯什麼加以修改</a:t>
            </a:r>
            <a:r>
              <a:rPr lang="en-US" sz="4000" b="0" strike="noStrike" spc="-1" dirty="0">
                <a:solidFill>
                  <a:srgbClr val="404040"/>
                </a:solidFill>
                <a:latin typeface="Trebuchet MS"/>
              </a:rPr>
              <a:t>！</a:t>
            </a:r>
            <a:endParaRPr lang="en-US" sz="4000" b="0" strike="noStrike" spc="-1" dirty="0">
              <a:latin typeface="Arial"/>
            </a:endParaRPr>
          </a:p>
        </p:txBody>
      </p:sp>
      <p:pic>
        <p:nvPicPr>
          <p:cNvPr id="433" name="Picture 2"/>
          <p:cNvPicPr/>
          <p:nvPr/>
        </p:nvPicPr>
        <p:blipFill>
          <a:blip r:embed="rId2"/>
          <a:stretch/>
        </p:blipFill>
        <p:spPr>
          <a:xfrm>
            <a:off x="4119480" y="182520"/>
            <a:ext cx="4650480" cy="1085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32">
                                            <p:txEl>
                                              <p:p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32">
                                            <p:txEl>
                                              <p:p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CustomShape 1"/>
          <p:cNvSpPr/>
          <p:nvPr/>
        </p:nvSpPr>
        <p:spPr>
          <a:xfrm>
            <a:off x="507600" y="609480"/>
            <a:ext cx="6446880" cy="132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6000" b="0" strike="noStrike" spc="-1">
                <a:solidFill>
                  <a:srgbClr val="4C6E1B"/>
                </a:solidFill>
                <a:latin typeface="微軟正黑體"/>
                <a:ea typeface="微軟正黑體"/>
              </a:rPr>
              <a:t>任務數據</a:t>
            </a:r>
            <a:endParaRPr lang="en-US" sz="6000" b="0" strike="noStrike" spc="-1">
              <a:latin typeface="Arial"/>
            </a:endParaRPr>
          </a:p>
        </p:txBody>
      </p:sp>
      <p:pic>
        <p:nvPicPr>
          <p:cNvPr id="435" name="Picture 3"/>
          <p:cNvPicPr/>
          <p:nvPr/>
        </p:nvPicPr>
        <p:blipFill>
          <a:blip r:embed="rId2"/>
          <a:stretch/>
        </p:blipFill>
        <p:spPr>
          <a:xfrm>
            <a:off x="179512" y="1577160"/>
            <a:ext cx="9073008" cy="4756680"/>
          </a:xfrm>
          <a:prstGeom prst="rect">
            <a:avLst/>
          </a:prstGeom>
          <a:ln>
            <a:noFill/>
          </a:ln>
        </p:spPr>
      </p:pic>
      <p:sp>
        <p:nvSpPr>
          <p:cNvPr id="436" name="CustomShape 2"/>
          <p:cNvSpPr/>
          <p:nvPr/>
        </p:nvSpPr>
        <p:spPr>
          <a:xfrm>
            <a:off x="2256120" y="2120400"/>
            <a:ext cx="2643120" cy="3670200"/>
          </a:xfrm>
          <a:prstGeom prst="borderCallout1">
            <a:avLst>
              <a:gd name="adj1" fmla="val 17667"/>
              <a:gd name="adj2" fmla="val 101441"/>
              <a:gd name="adj3" fmla="val 26218"/>
              <a:gd name="adj4" fmla="val 124073"/>
            </a:avLst>
          </a:prstGeom>
          <a:noFill/>
          <a:ln w="57240">
            <a:solidFill>
              <a:schemeClr val="tx2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37" name="Picture 4"/>
          <p:cNvPicPr/>
          <p:nvPr/>
        </p:nvPicPr>
        <p:blipFill>
          <a:blip r:embed="rId3"/>
          <a:stretch/>
        </p:blipFill>
        <p:spPr>
          <a:xfrm>
            <a:off x="2255760" y="2120400"/>
            <a:ext cx="3972424" cy="3670200"/>
          </a:xfrm>
          <a:prstGeom prst="rect">
            <a:avLst/>
          </a:prstGeom>
          <a:ln>
            <a:noFill/>
          </a:ln>
        </p:spPr>
      </p:pic>
      <p:sp>
        <p:nvSpPr>
          <p:cNvPr id="438" name="CustomShape 3"/>
          <p:cNvSpPr/>
          <p:nvPr/>
        </p:nvSpPr>
        <p:spPr>
          <a:xfrm>
            <a:off x="2623680" y="2412000"/>
            <a:ext cx="2195640" cy="1430640"/>
          </a:xfrm>
          <a:prstGeom prst="ellipse">
            <a:avLst/>
          </a:prstGeom>
          <a:noFill/>
          <a:ln w="57240">
            <a:solidFill>
              <a:schemeClr val="accent6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39" name="Picture 2"/>
          <p:cNvPicPr/>
          <p:nvPr/>
        </p:nvPicPr>
        <p:blipFill>
          <a:blip r:embed="rId4"/>
          <a:stretch/>
        </p:blipFill>
        <p:spPr>
          <a:xfrm>
            <a:off x="3502080" y="143280"/>
            <a:ext cx="4650480" cy="1085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7" dur="1000" fill="hold"/>
                                        <p:tgtEl>
                                          <p:spTgt spid="438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8" dur="1000" fill="hold"/>
                                        <p:tgtEl>
                                          <p:spTgt spid="438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9" dur="1000" fill="hold"/>
                                        <p:tgtEl>
                                          <p:spTgt spid="438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10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Picture 2"/>
          <p:cNvPicPr/>
          <p:nvPr/>
        </p:nvPicPr>
        <p:blipFill>
          <a:blip r:embed="rId2"/>
          <a:stretch/>
        </p:blipFill>
        <p:spPr>
          <a:xfrm>
            <a:off x="2556000" y="117000"/>
            <a:ext cx="4650480" cy="1085040"/>
          </a:xfrm>
          <a:prstGeom prst="rect">
            <a:avLst/>
          </a:prstGeom>
          <a:ln>
            <a:noFill/>
          </a:ln>
        </p:spPr>
      </p:pic>
      <p:pic>
        <p:nvPicPr>
          <p:cNvPr id="441" name="圖片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69800" y="576000"/>
            <a:ext cx="1944000" cy="1944000"/>
          </a:xfrm>
          <a:prstGeom prst="rect">
            <a:avLst/>
          </a:prstGeom>
          <a:ln>
            <a:noFill/>
          </a:ln>
        </p:spPr>
      </p:pic>
      <p:pic>
        <p:nvPicPr>
          <p:cNvPr id="442" name="圖片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90120" y="2621160"/>
            <a:ext cx="2981880" cy="1738440"/>
          </a:xfrm>
          <a:prstGeom prst="rect">
            <a:avLst/>
          </a:prstGeom>
          <a:ln>
            <a:noFill/>
          </a:ln>
        </p:spPr>
      </p:pic>
      <p:sp>
        <p:nvSpPr>
          <p:cNvPr id="443" name="Line 1"/>
          <p:cNvSpPr/>
          <p:nvPr/>
        </p:nvSpPr>
        <p:spPr>
          <a:xfrm flipH="1">
            <a:off x="565200" y="2621160"/>
            <a:ext cx="65520" cy="365868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4" name="CustomShape 2"/>
          <p:cNvSpPr/>
          <p:nvPr/>
        </p:nvSpPr>
        <p:spPr>
          <a:xfrm flipV="1">
            <a:off x="2869560" y="1366200"/>
            <a:ext cx="3804120" cy="1135800"/>
          </a:xfrm>
          <a:prstGeom prst="wedgeEllipseCallout">
            <a:avLst>
              <a:gd name="adj1" fmla="val -20226"/>
              <a:gd name="adj2" fmla="val 65252"/>
            </a:avLst>
          </a:prstGeom>
          <a:gradFill>
            <a:gsLst>
              <a:gs pos="0">
                <a:srgbClr val="00B0F0"/>
              </a:gs>
              <a:gs pos="25000">
                <a:srgbClr val="66FF66"/>
              </a:gs>
              <a:gs pos="50000">
                <a:srgbClr val="FFFF00"/>
              </a:gs>
              <a:gs pos="75000">
                <a:srgbClr val="FF0000"/>
              </a:gs>
              <a:gs pos="100000">
                <a:srgbClr val="FF66FF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5" name="CustomShape 3"/>
          <p:cNvSpPr/>
          <p:nvPr/>
        </p:nvSpPr>
        <p:spPr>
          <a:xfrm flipV="1">
            <a:off x="2869560" y="1369800"/>
            <a:ext cx="3804120" cy="1135440"/>
          </a:xfrm>
          <a:prstGeom prst="wedgeEllipseCallout">
            <a:avLst>
              <a:gd name="adj1" fmla="val -1097"/>
              <a:gd name="adj2" fmla="val 68005"/>
            </a:avLst>
          </a:prstGeom>
          <a:gradFill>
            <a:gsLst>
              <a:gs pos="0">
                <a:srgbClr val="00B0F0"/>
              </a:gs>
              <a:gs pos="25000">
                <a:srgbClr val="66FF66"/>
              </a:gs>
              <a:gs pos="50000">
                <a:srgbClr val="FFFF00"/>
              </a:gs>
              <a:gs pos="75000">
                <a:srgbClr val="FF0000"/>
              </a:gs>
              <a:gs pos="100000">
                <a:srgbClr val="FF66FF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6" name="CustomShape 4"/>
          <p:cNvSpPr/>
          <p:nvPr/>
        </p:nvSpPr>
        <p:spPr>
          <a:xfrm flipV="1">
            <a:off x="2869560" y="1379520"/>
            <a:ext cx="3804120" cy="1135440"/>
          </a:xfrm>
          <a:prstGeom prst="wedgeEllipseCallout">
            <a:avLst>
              <a:gd name="adj1" fmla="val -37634"/>
              <a:gd name="adj2" fmla="val 64335"/>
            </a:avLst>
          </a:prstGeom>
          <a:gradFill>
            <a:gsLst>
              <a:gs pos="0">
                <a:srgbClr val="00B0F0"/>
              </a:gs>
              <a:gs pos="25000">
                <a:srgbClr val="66FF66"/>
              </a:gs>
              <a:gs pos="50000">
                <a:srgbClr val="FFFF00"/>
              </a:gs>
              <a:gs pos="75000">
                <a:srgbClr val="FF0000"/>
              </a:gs>
              <a:gs pos="100000">
                <a:srgbClr val="FF66FF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7" name="CustomShape 5"/>
          <p:cNvSpPr/>
          <p:nvPr/>
        </p:nvSpPr>
        <p:spPr>
          <a:xfrm flipV="1">
            <a:off x="2858040" y="1368360"/>
            <a:ext cx="3804120" cy="1135800"/>
          </a:xfrm>
          <a:prstGeom prst="wedgeEllipseCallout">
            <a:avLst>
              <a:gd name="adj1" fmla="val 16615"/>
              <a:gd name="adj2" fmla="val 74426"/>
            </a:avLst>
          </a:prstGeom>
          <a:gradFill>
            <a:gsLst>
              <a:gs pos="0">
                <a:srgbClr val="00B0F0"/>
              </a:gs>
              <a:gs pos="25000">
                <a:srgbClr val="66FF66"/>
              </a:gs>
              <a:gs pos="50000">
                <a:srgbClr val="FFFF00"/>
              </a:gs>
              <a:gs pos="75000">
                <a:srgbClr val="FF0000"/>
              </a:gs>
              <a:gs pos="100000">
                <a:srgbClr val="FF66FF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8" name="CustomShape 6"/>
          <p:cNvSpPr/>
          <p:nvPr/>
        </p:nvSpPr>
        <p:spPr>
          <a:xfrm flipV="1">
            <a:off x="2858040" y="1365840"/>
            <a:ext cx="3804120" cy="1135440"/>
          </a:xfrm>
          <a:prstGeom prst="wedgeEllipseCallout">
            <a:avLst>
              <a:gd name="adj1" fmla="val 36756"/>
              <a:gd name="adj2" fmla="val 80390"/>
            </a:avLst>
          </a:prstGeom>
          <a:gradFill>
            <a:gsLst>
              <a:gs pos="0">
                <a:srgbClr val="00B0F0"/>
              </a:gs>
              <a:gs pos="25000">
                <a:srgbClr val="66FF66"/>
              </a:gs>
              <a:gs pos="50000">
                <a:srgbClr val="FFFF00"/>
              </a:gs>
              <a:gs pos="75000">
                <a:srgbClr val="FF0000"/>
              </a:gs>
              <a:gs pos="100000">
                <a:srgbClr val="FF66FF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9" name="CustomShape 7"/>
          <p:cNvSpPr/>
          <p:nvPr/>
        </p:nvSpPr>
        <p:spPr>
          <a:xfrm>
            <a:off x="3816000" y="1766520"/>
            <a:ext cx="2259360" cy="39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3200" b="0" strike="noStrike" spc="-1" dirty="0" err="1">
                <a:latin typeface="Arial"/>
                <a:ea typeface="Tw Cen MT Condensed Extra Bold"/>
              </a:rPr>
              <a:t>謝謝大家</a:t>
            </a:r>
            <a:endParaRPr lang="en-US" sz="3200" b="0" strike="noStrike" spc="-1" dirty="0">
              <a:latin typeface="Liberation Serif;Times New Roman"/>
              <a:ea typeface="Tw Cen MT Condensed Extra Bold"/>
            </a:endParaRPr>
          </a:p>
        </p:txBody>
      </p:sp>
      <p:pic>
        <p:nvPicPr>
          <p:cNvPr id="450" name="Picture 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016000" y="4464000"/>
            <a:ext cx="2887200" cy="2165400"/>
          </a:xfrm>
          <a:prstGeom prst="rect">
            <a:avLst/>
          </a:prstGeom>
          <a:ln>
            <a:noFill/>
          </a:ln>
        </p:spPr>
      </p:pic>
      <p:pic>
        <p:nvPicPr>
          <p:cNvPr id="451" name="Picture 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112000" y="2908440"/>
            <a:ext cx="3096000" cy="1886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2138" y="1906588"/>
            <a:ext cx="541972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5963" y="2085975"/>
            <a:ext cx="5170487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0425" y="3184525"/>
            <a:ext cx="23415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135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CustomShape 1"/>
          <p:cNvSpPr/>
          <p:nvPr/>
        </p:nvSpPr>
        <p:spPr>
          <a:xfrm>
            <a:off x="612720" y="1600200"/>
            <a:ext cx="8152560" cy="4494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20040" indent="-31932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lang="en-US" sz="4800" b="0" strike="noStrike" spc="-1">
                <a:solidFill>
                  <a:srgbClr val="002060"/>
                </a:solidFill>
                <a:latin typeface="Tw Cen MT"/>
              </a:rPr>
              <a:t>如果你想去均一教育平台練數學，你要去Google查「均一」，就會查到了</a:t>
            </a:r>
            <a:endParaRPr lang="en-US" sz="4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lang="en-US" sz="4800" b="0" strike="noStrike" spc="-1">
              <a:latin typeface="Arial"/>
            </a:endParaRPr>
          </a:p>
        </p:txBody>
      </p:sp>
      <p:pic>
        <p:nvPicPr>
          <p:cNvPr id="327" name="Picture 2"/>
          <p:cNvPicPr/>
          <p:nvPr/>
        </p:nvPicPr>
        <p:blipFill>
          <a:blip r:embed="rId2"/>
          <a:stretch/>
        </p:blipFill>
        <p:spPr>
          <a:xfrm>
            <a:off x="2556000" y="117000"/>
            <a:ext cx="4650480" cy="1085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CustomShape 1"/>
          <p:cNvSpPr/>
          <p:nvPr/>
        </p:nvSpPr>
        <p:spPr>
          <a:xfrm>
            <a:off x="1793160" y="4372200"/>
            <a:ext cx="65116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9" name="CustomShape 2"/>
          <p:cNvSpPr/>
          <p:nvPr/>
        </p:nvSpPr>
        <p:spPr>
          <a:xfrm>
            <a:off x="1208520" y="1545840"/>
            <a:ext cx="6400080" cy="347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點入後，你會先看到：我是教師，我是學生，我是家長。</a:t>
            </a:r>
            <a:endParaRPr lang="en-US" sz="2200" b="0" strike="noStrike" spc="-1">
              <a:latin typeface="Arial"/>
            </a:endParaRPr>
          </a:p>
        </p:txBody>
      </p:sp>
      <p:pic>
        <p:nvPicPr>
          <p:cNvPr id="330" name="圖片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619640" y="2421000"/>
            <a:ext cx="5688000" cy="3455640"/>
          </a:xfrm>
          <a:prstGeom prst="rect">
            <a:avLst/>
          </a:prstGeom>
          <a:ln>
            <a:noFill/>
          </a:ln>
        </p:spPr>
      </p:pic>
      <p:pic>
        <p:nvPicPr>
          <p:cNvPr id="331" name="Picture 2"/>
          <p:cNvPicPr/>
          <p:nvPr/>
        </p:nvPicPr>
        <p:blipFill>
          <a:blip r:embed="rId3"/>
          <a:stretch/>
        </p:blipFill>
        <p:spPr>
          <a:xfrm>
            <a:off x="2556000" y="117000"/>
            <a:ext cx="4650480" cy="1085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CustomShape 1"/>
          <p:cNvSpPr/>
          <p:nvPr/>
        </p:nvSpPr>
        <p:spPr>
          <a:xfrm>
            <a:off x="1793160" y="4372200"/>
            <a:ext cx="65116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3" name="CustomShape 2"/>
          <p:cNvSpPr/>
          <p:nvPr/>
        </p:nvSpPr>
        <p:spPr>
          <a:xfrm>
            <a:off x="1195560" y="1191600"/>
            <a:ext cx="6400080" cy="347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18216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如果你是教師，你就點選我是教師。如果你是學生，你就點選我是學生。如果你是家長，你就點選我是家長。我以學生來示範，你點選學生後會看到登入或註冊使用的頁面。(如果你沒有帳號和密碼，就點立即註冊，如果你有帳號和密碼，你就點登入使用)</a:t>
            </a:r>
            <a:endParaRPr lang="en-US" sz="2200" b="0" strike="noStrike" spc="-1">
              <a:latin typeface="Arial"/>
            </a:endParaRPr>
          </a:p>
        </p:txBody>
      </p:sp>
      <p:pic>
        <p:nvPicPr>
          <p:cNvPr id="334" name="圖片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475640" y="3285000"/>
            <a:ext cx="5472000" cy="2879640"/>
          </a:xfrm>
          <a:prstGeom prst="rect">
            <a:avLst/>
          </a:prstGeom>
          <a:ln>
            <a:noFill/>
          </a:ln>
        </p:spPr>
      </p:pic>
      <p:pic>
        <p:nvPicPr>
          <p:cNvPr id="335" name="Picture 2"/>
          <p:cNvPicPr/>
          <p:nvPr/>
        </p:nvPicPr>
        <p:blipFill>
          <a:blip r:embed="rId3"/>
          <a:stretch/>
        </p:blipFill>
        <p:spPr>
          <a:xfrm>
            <a:off x="2556000" y="117000"/>
            <a:ext cx="4650480" cy="1085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CustomShape 1"/>
          <p:cNvSpPr/>
          <p:nvPr/>
        </p:nvSpPr>
        <p:spPr>
          <a:xfrm>
            <a:off x="612720" y="1600200"/>
            <a:ext cx="8152560" cy="4494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20040" indent="-31932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lang="en-US" sz="2900" b="0" strike="noStrike" spc="-1">
                <a:solidFill>
                  <a:srgbClr val="002060"/>
                </a:solidFill>
                <a:latin typeface="Tw Cen MT"/>
              </a:rPr>
              <a:t>假如你是一個還沒有均一帳號學生，你就點「立刻註冊」，然後你會看到這個畫面。</a:t>
            </a:r>
            <a:endParaRPr lang="en-US" sz="2900" b="0" strike="noStrike" spc="-1">
              <a:latin typeface="Arial"/>
            </a:endParaRPr>
          </a:p>
        </p:txBody>
      </p:sp>
      <p:pic>
        <p:nvPicPr>
          <p:cNvPr id="337" name="圖片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259640" y="3573000"/>
            <a:ext cx="5273640" cy="2966040"/>
          </a:xfrm>
          <a:prstGeom prst="rect">
            <a:avLst/>
          </a:prstGeom>
          <a:ln>
            <a:noFill/>
          </a:ln>
        </p:spPr>
      </p:pic>
      <p:pic>
        <p:nvPicPr>
          <p:cNvPr id="338" name="Picture 2"/>
          <p:cNvPicPr/>
          <p:nvPr/>
        </p:nvPicPr>
        <p:blipFill>
          <a:blip r:embed="rId3"/>
          <a:stretch/>
        </p:blipFill>
        <p:spPr>
          <a:xfrm>
            <a:off x="2555640" y="116640"/>
            <a:ext cx="4650480" cy="1085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CustomShape 1"/>
          <p:cNvSpPr/>
          <p:nvPr/>
        </p:nvSpPr>
        <p:spPr>
          <a:xfrm>
            <a:off x="612720" y="1600200"/>
            <a:ext cx="8152560" cy="4494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20040" indent="-31932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lang="en-US" sz="2900" b="0" strike="noStrike" spc="-1">
                <a:solidFill>
                  <a:srgbClr val="002060"/>
                </a:solidFill>
                <a:latin typeface="Tw Cen MT"/>
              </a:rPr>
              <a:t>你可以用facebook帳號註冊、Google帳號註冊和電子信箱註冊，註冊完之你會看到這個畫面。</a:t>
            </a:r>
            <a:endParaRPr lang="en-US" sz="29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lang="en-US" sz="2900" b="0" strike="noStrike" spc="-1">
              <a:latin typeface="Arial"/>
            </a:endParaRPr>
          </a:p>
        </p:txBody>
      </p:sp>
      <p:pic>
        <p:nvPicPr>
          <p:cNvPr id="340" name="圖片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331640" y="3573000"/>
            <a:ext cx="5273640" cy="2966040"/>
          </a:xfrm>
          <a:prstGeom prst="rect">
            <a:avLst/>
          </a:prstGeom>
          <a:ln>
            <a:noFill/>
          </a:ln>
        </p:spPr>
      </p:pic>
      <p:pic>
        <p:nvPicPr>
          <p:cNvPr id="341" name="Picture 2"/>
          <p:cNvPicPr/>
          <p:nvPr/>
        </p:nvPicPr>
        <p:blipFill>
          <a:blip r:embed="rId3"/>
          <a:stretch/>
        </p:blipFill>
        <p:spPr>
          <a:xfrm>
            <a:off x="2411640" y="39240"/>
            <a:ext cx="4650480" cy="1085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CustomShape 1"/>
          <p:cNvSpPr/>
          <p:nvPr/>
        </p:nvSpPr>
        <p:spPr>
          <a:xfrm>
            <a:off x="559080" y="1656000"/>
            <a:ext cx="8152560" cy="93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2200" b="0" strike="noStrike" spc="-1">
                <a:solidFill>
                  <a:srgbClr val="000000"/>
                </a:solidFill>
                <a:latin typeface="Liberation Serif;Times New Roman"/>
                <a:ea typeface="標楷體"/>
              </a:rPr>
              <a:t>如果你目前沒有任務，可以點選技能進展做題目技能進展有分：數學(年級式)和數學(主題式)然後選擇你要做哪個年級或主題的題目和影片，做完還可以得到能量點數，還可以抽獎，有可能可以抽到狐狸貓喔！</a:t>
            </a:r>
            <a:endParaRPr lang="en-US" sz="2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lang="en-US" sz="2200" b="0" strike="noStrike" spc="-1">
              <a:latin typeface="Arial"/>
            </a:endParaRPr>
          </a:p>
        </p:txBody>
      </p:sp>
      <p:pic>
        <p:nvPicPr>
          <p:cNvPr id="343" name="圖片 3"/>
          <p:cNvPicPr/>
          <p:nvPr/>
        </p:nvPicPr>
        <p:blipFill>
          <a:blip r:embed="rId2"/>
          <a:stretch/>
        </p:blipFill>
        <p:spPr>
          <a:xfrm>
            <a:off x="2657880" y="116640"/>
            <a:ext cx="935280" cy="1046520"/>
          </a:xfrm>
          <a:prstGeom prst="rect">
            <a:avLst/>
          </a:prstGeom>
          <a:ln>
            <a:noFill/>
          </a:ln>
        </p:spPr>
      </p:pic>
      <p:pic>
        <p:nvPicPr>
          <p:cNvPr id="344" name="圖片 4"/>
          <p:cNvPicPr/>
          <p:nvPr/>
        </p:nvPicPr>
        <p:blipFill>
          <a:blip r:embed="rId3"/>
          <a:stretch/>
        </p:blipFill>
        <p:spPr>
          <a:xfrm>
            <a:off x="3593880" y="116640"/>
            <a:ext cx="935280" cy="1086120"/>
          </a:xfrm>
          <a:prstGeom prst="rect">
            <a:avLst/>
          </a:prstGeom>
          <a:ln>
            <a:noFill/>
          </a:ln>
        </p:spPr>
      </p:pic>
      <p:pic>
        <p:nvPicPr>
          <p:cNvPr id="345" name="圖片 5"/>
          <p:cNvPicPr/>
          <p:nvPr/>
        </p:nvPicPr>
        <p:blipFill>
          <a:blip r:embed="rId4"/>
          <a:stretch/>
        </p:blipFill>
        <p:spPr>
          <a:xfrm>
            <a:off x="4540320" y="147960"/>
            <a:ext cx="888480" cy="981720"/>
          </a:xfrm>
          <a:prstGeom prst="rect">
            <a:avLst/>
          </a:prstGeom>
          <a:ln>
            <a:noFill/>
          </a:ln>
        </p:spPr>
      </p:pic>
      <p:pic>
        <p:nvPicPr>
          <p:cNvPr id="346" name="圖片 6"/>
          <p:cNvPicPr/>
          <p:nvPr/>
        </p:nvPicPr>
        <p:blipFill>
          <a:blip r:embed="rId5"/>
          <a:stretch/>
        </p:blipFill>
        <p:spPr>
          <a:xfrm>
            <a:off x="5652000" y="147960"/>
            <a:ext cx="719280" cy="1049760"/>
          </a:xfrm>
          <a:prstGeom prst="rect">
            <a:avLst/>
          </a:prstGeom>
          <a:ln>
            <a:noFill/>
          </a:ln>
        </p:spPr>
      </p:pic>
      <p:pic>
        <p:nvPicPr>
          <p:cNvPr id="347" name="圖片 7"/>
          <p:cNvPicPr/>
          <p:nvPr/>
        </p:nvPicPr>
        <p:blipFill>
          <a:blip r:embed="rId6"/>
          <a:stretch/>
        </p:blipFill>
        <p:spPr>
          <a:xfrm>
            <a:off x="6318720" y="147960"/>
            <a:ext cx="988560" cy="1053720"/>
          </a:xfrm>
          <a:prstGeom prst="rect">
            <a:avLst/>
          </a:prstGeom>
          <a:ln>
            <a:noFill/>
          </a:ln>
        </p:spPr>
      </p:pic>
      <p:pic>
        <p:nvPicPr>
          <p:cNvPr id="348" name="圖片 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462692" y="2830431"/>
            <a:ext cx="3960000" cy="2440440"/>
          </a:xfrm>
          <a:prstGeom prst="rect">
            <a:avLst/>
          </a:prstGeom>
          <a:ln>
            <a:noFill/>
          </a:ln>
        </p:spPr>
      </p:pic>
      <p:pic>
        <p:nvPicPr>
          <p:cNvPr id="349" name="圖片 348"/>
          <p:cNvPicPr/>
          <p:nvPr/>
        </p:nvPicPr>
        <p:blipFill>
          <a:blip r:embed="rId8"/>
          <a:srcRect l="32275" t="20963" r="23625" b="14601"/>
          <a:stretch/>
        </p:blipFill>
        <p:spPr>
          <a:xfrm>
            <a:off x="2351966" y="3501008"/>
            <a:ext cx="4031280" cy="3095280"/>
          </a:xfrm>
          <a:prstGeom prst="rect">
            <a:avLst/>
          </a:prstGeom>
          <a:ln>
            <a:noFill/>
          </a:ln>
        </p:spPr>
      </p:pic>
      <p:pic>
        <p:nvPicPr>
          <p:cNvPr id="350" name="Picture 7"/>
          <p:cNvPicPr/>
          <p:nvPr/>
        </p:nvPicPr>
        <p:blipFill>
          <a:blip r:embed="rId9"/>
          <a:stretch/>
        </p:blipFill>
        <p:spPr>
          <a:xfrm>
            <a:off x="601978" y="4509120"/>
            <a:ext cx="8109662" cy="192647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CustomShape 1"/>
          <p:cNvSpPr/>
          <p:nvPr/>
        </p:nvSpPr>
        <p:spPr>
          <a:xfrm>
            <a:off x="1129680" y="1059840"/>
            <a:ext cx="6400080" cy="347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18216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如果你有什麼不會答的問題，可以去班級討論區問同學。</a:t>
            </a:r>
            <a:endParaRPr lang="en-US" sz="2200" b="0" strike="noStrike" spc="-1">
              <a:latin typeface="Arial"/>
            </a:endParaRPr>
          </a:p>
        </p:txBody>
      </p:sp>
      <p:pic>
        <p:nvPicPr>
          <p:cNvPr id="352" name="圖片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475640" y="1772640"/>
            <a:ext cx="6264000" cy="3815640"/>
          </a:xfrm>
          <a:prstGeom prst="rect">
            <a:avLst/>
          </a:prstGeom>
          <a:ln>
            <a:noFill/>
          </a:ln>
        </p:spPr>
      </p:pic>
      <p:pic>
        <p:nvPicPr>
          <p:cNvPr id="353" name="Picture 2"/>
          <p:cNvPicPr/>
          <p:nvPr/>
        </p:nvPicPr>
        <p:blipFill>
          <a:blip r:embed="rId3"/>
          <a:stretch/>
        </p:blipFill>
        <p:spPr>
          <a:xfrm>
            <a:off x="2779200" y="51480"/>
            <a:ext cx="4650480" cy="1085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</TotalTime>
  <Words>227</Words>
  <Application>Microsoft Office PowerPoint</Application>
  <PresentationFormat>如螢幕大小 (4:3)</PresentationFormat>
  <Paragraphs>49</Paragraphs>
  <Slides>28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29" baseType="lpstr"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CAPS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CAPS</dc:creator>
  <cp:lastModifiedBy>yunghuw Hsueh</cp:lastModifiedBy>
  <cp:revision>18</cp:revision>
  <dcterms:created xsi:type="dcterms:W3CDTF">2017-03-10T03:26:44Z</dcterms:created>
  <dcterms:modified xsi:type="dcterms:W3CDTF">2019-02-04T01:47:21Z</dcterms:modified>
  <dc:language>zh-TW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CAPS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如螢幕大小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12</vt:i4>
  </property>
</Properties>
</file>