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1"/>
  </p:notesMasterIdLst>
  <p:handoutMasterIdLst>
    <p:handoutMasterId r:id="rId62"/>
  </p:handoutMasterIdLst>
  <p:sldIdLst>
    <p:sldId id="257" r:id="rId3"/>
    <p:sldId id="401" r:id="rId4"/>
    <p:sldId id="402" r:id="rId5"/>
    <p:sldId id="398" r:id="rId6"/>
    <p:sldId id="274" r:id="rId7"/>
    <p:sldId id="278" r:id="rId8"/>
    <p:sldId id="283" r:id="rId9"/>
    <p:sldId id="302" r:id="rId10"/>
    <p:sldId id="308" r:id="rId11"/>
    <p:sldId id="309" r:id="rId12"/>
    <p:sldId id="310" r:id="rId13"/>
    <p:sldId id="301" r:id="rId14"/>
    <p:sldId id="404" r:id="rId15"/>
    <p:sldId id="311" r:id="rId16"/>
    <p:sldId id="312" r:id="rId17"/>
    <p:sldId id="313" r:id="rId18"/>
    <p:sldId id="410" r:id="rId19"/>
    <p:sldId id="411" r:id="rId20"/>
    <p:sldId id="412" r:id="rId21"/>
    <p:sldId id="413" r:id="rId22"/>
    <p:sldId id="415" r:id="rId23"/>
    <p:sldId id="416" r:id="rId24"/>
    <p:sldId id="421" r:id="rId25"/>
    <p:sldId id="422" r:id="rId26"/>
    <p:sldId id="423" r:id="rId27"/>
    <p:sldId id="424" r:id="rId28"/>
    <p:sldId id="427" r:id="rId29"/>
    <p:sldId id="433" r:id="rId30"/>
    <p:sldId id="434" r:id="rId31"/>
    <p:sldId id="435" r:id="rId32"/>
    <p:sldId id="441" r:id="rId33"/>
    <p:sldId id="319" r:id="rId34"/>
    <p:sldId id="329" r:id="rId35"/>
    <p:sldId id="330" r:id="rId36"/>
    <p:sldId id="332" r:id="rId37"/>
    <p:sldId id="337" r:id="rId38"/>
    <p:sldId id="349" r:id="rId39"/>
    <p:sldId id="350" r:id="rId40"/>
    <p:sldId id="351" r:id="rId41"/>
    <p:sldId id="354" r:id="rId42"/>
    <p:sldId id="445" r:id="rId43"/>
    <p:sldId id="400" r:id="rId44"/>
    <p:sldId id="442" r:id="rId45"/>
    <p:sldId id="443" r:id="rId46"/>
    <p:sldId id="444" r:id="rId47"/>
    <p:sldId id="446" r:id="rId48"/>
    <p:sldId id="372" r:id="rId49"/>
    <p:sldId id="373" r:id="rId50"/>
    <p:sldId id="381" r:id="rId51"/>
    <p:sldId id="386" r:id="rId52"/>
    <p:sldId id="388" r:id="rId53"/>
    <p:sldId id="389" r:id="rId54"/>
    <p:sldId id="447" r:id="rId55"/>
    <p:sldId id="448" r:id="rId56"/>
    <p:sldId id="449" r:id="rId57"/>
    <p:sldId id="450" r:id="rId58"/>
    <p:sldId id="451" r:id="rId59"/>
    <p:sldId id="263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3A45BA1-980A-4507-BE5A-5C1E7C2FFD8F}" type="datetimeFigureOut">
              <a:rPr lang="en-US" altLang="zh-TW"/>
              <a:t>1/15/2014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7E03411-58E2-43FD-AE1D-AD77DFF8CB20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5A3416D-7FED-43BC-AA7C-D92DBA01ED64}" type="datetimeFigureOut">
              <a:t>2014/1/15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8DC57A8-AE18-4654-B6AF-04B3577165B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2014/1/15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t>2014/1/15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 latinLnBrk="0">
              <a:defRPr lang="zh-TW"/>
            </a:lvl1pPr>
          </a:lstStyle>
          <a:p>
            <a:fld id="{022B156B-59AE-415F-B24B-8756D48BB97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" name="手繪多邊形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21" name="手繪多邊形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</p:grpSp>
        <p:sp>
          <p:nvSpPr>
            <p:cNvPr id="12" name="手繪多邊形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2014/1/15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2014/1/15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2014/1/15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2014/1/15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2014/1/15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2014/1/15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2014/1/15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2014/1/15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2014/1/15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9" name="群組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2014/1/15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35" name="群組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65" name="群組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7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8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9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0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1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2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3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4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5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6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7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pPr/>
              <a:t>2014/1/15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62140" y="1752600"/>
            <a:ext cx="9229859" cy="1828800"/>
          </a:xfrm>
        </p:spPr>
        <p:txBody>
          <a:bodyPr/>
          <a:lstStyle/>
          <a:p>
            <a:r>
              <a:rPr lang="zh-TW" altLang="en-US" dirty="0" smtClean="0"/>
              <a:t>哈根打史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打狗文史再興會社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sz="4000" dirty="0" smtClean="0"/>
              <a:t>哈瑪星的守護神</a:t>
            </a:r>
            <a:endParaRPr lang="en-US" altLang="zh-TW" sz="4000" dirty="0" smtClean="0"/>
          </a:p>
          <a:p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4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3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5898524" y="669701"/>
            <a:ext cx="437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FF00"/>
                </a:solidFill>
              </a:rPr>
              <a:t>參加假日木工班活動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圖片版面配置區 6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5546780" y="529603"/>
            <a:ext cx="2993366" cy="2305338"/>
          </a:xfrm>
        </p:spPr>
      </p:pic>
      <p:pic>
        <p:nvPicPr>
          <p:cNvPr id="8" name="圖片版面配置區 7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1"/>
          </p:nvPr>
        </p:nvSpPr>
        <p:spPr>
          <a:xfrm>
            <a:off x="9391730" y="3178955"/>
            <a:ext cx="2286000" cy="2514599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人物採訪</a:t>
            </a:r>
            <a:endParaRPr lang="en-US" sz="3600" dirty="0"/>
          </a:p>
        </p:txBody>
      </p:sp>
      <p:pic>
        <p:nvPicPr>
          <p:cNvPr id="9" name="圖片版面配置區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892836" y="559410"/>
            <a:ext cx="2993366" cy="1995577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</p:pic>
      <p:sp>
        <p:nvSpPr>
          <p:cNvPr id="10" name="文字方塊 9"/>
          <p:cNvSpPr txBox="1"/>
          <p:nvPr/>
        </p:nvSpPr>
        <p:spPr>
          <a:xfrm>
            <a:off x="1661374" y="5951904"/>
            <a:ext cx="269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70C0"/>
                </a:solidFill>
              </a:rPr>
              <a:t>謝總幹事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274253" y="3119153"/>
            <a:ext cx="269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70C0"/>
                </a:solidFill>
              </a:rPr>
              <a:t>郭理事長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025166" y="6112519"/>
            <a:ext cx="308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70C0"/>
                </a:solidFill>
              </a:rPr>
              <a:t>三餘書店鍾店長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500315" y="3184901"/>
            <a:ext cx="269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70C0"/>
                </a:solidFill>
              </a:rPr>
              <a:t>董阿嬤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07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96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10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3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55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89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23493" y="1676642"/>
            <a:ext cx="103159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kern="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哈瑪星位於高雄港</a:t>
            </a:r>
            <a:r>
              <a:rPr lang="zh-TW" altLang="zh-TW" sz="3200" kern="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邊</a:t>
            </a:r>
            <a:r>
              <a:rPr lang="en-US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駁二旁</a:t>
            </a:r>
            <a:r>
              <a:rPr lang="en-US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3200" kern="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zh-TW" sz="3200" kern="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中日甲午戰爭</a:t>
            </a:r>
            <a:r>
              <a:rPr lang="en-US" altLang="zh-TW" sz="3200" kern="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1894</a:t>
            </a:r>
            <a:r>
              <a:rPr lang="zh-TW" altLang="zh-TW" sz="3200" kern="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年後日本人積極經營台灣，填海造陸完成打狗市街計畫，讓原本不存在的陸地，開始出現在高雄的地圖上。</a:t>
            </a:r>
            <a:r>
              <a:rPr lang="ja-JP" altLang="zh-TW" sz="3200" kern="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哈瑪星地名的由來，是因為該地靠近港邊有一條鐵路直通漁市場轉運鮮魚等貨物，是為濱海鐵路線，簡稱「濱線」，</a:t>
            </a:r>
            <a:r>
              <a:rPr lang="ja-JP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日本人稱之為はません</a:t>
            </a:r>
            <a:r>
              <a:rPr lang="en-US" altLang="zh-TW" sz="3200" kern="100" dirty="0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rPr>
              <a:t>(</a:t>
            </a:r>
            <a:r>
              <a:rPr lang="en-US" altLang="zh-TW" sz="3200" kern="100" dirty="0" err="1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rPr>
              <a:t>Hamasen</a:t>
            </a:r>
            <a:r>
              <a:rPr lang="en-US" altLang="zh-TW" sz="3200" kern="100" dirty="0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rPr>
              <a:t>)</a:t>
            </a:r>
            <a:r>
              <a:rPr lang="ja-JP" altLang="zh-TW" sz="3200" kern="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，後來當地居民以台語直譯，稱之為「哈瑪星」</a:t>
            </a:r>
            <a:r>
              <a:rPr lang="ja-JP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，成為今日高雄鼓山區重要景點之一。</a:t>
            </a:r>
            <a:endParaRPr lang="zh-TW" altLang="zh-TW" sz="32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23493" y="734096"/>
            <a:ext cx="949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哈瑪星在哪裡</a:t>
            </a:r>
            <a:r>
              <a:rPr lang="en-US" altLang="zh-TW" sz="3600" dirty="0" smtClean="0"/>
              <a:t>?</a:t>
            </a:r>
            <a:r>
              <a:rPr lang="zh-TW" altLang="en-US" sz="3600" dirty="0" smtClean="0"/>
              <a:t>為什麼叫哈瑪星呢</a:t>
            </a:r>
            <a:r>
              <a:rPr lang="en-US" altLang="zh-TW" sz="3600" dirty="0" smtClean="0"/>
              <a:t>?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4768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55521" y="1305866"/>
            <a:ext cx="7835186" cy="5223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5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28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28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28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28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28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638" y="1289229"/>
            <a:ext cx="7735374" cy="5156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7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28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4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28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29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2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9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6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23493" y="1625126"/>
            <a:ext cx="10315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600" kern="1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2012</a:t>
            </a:r>
            <a:r>
              <a:rPr lang="zh-TW" altLang="en-US" sz="3600" kern="1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kern="1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kern="1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月，高雄市政府公告「鼓山廣三闢建工程」，</a:t>
            </a:r>
            <a:r>
              <a:rPr lang="zh-TW" altLang="en-US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預計拆除新濱老街建置停車場</a:t>
            </a:r>
            <a:r>
              <a:rPr lang="zh-TW" altLang="en-US" sz="3600" kern="1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，由當地居民及文化人士組成打狗文史再興會社，發起</a:t>
            </a:r>
            <a:r>
              <a:rPr lang="zh-TW" altLang="en-US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「不拆，不遷，守護哈瑪星」</a:t>
            </a:r>
            <a:r>
              <a:rPr lang="zh-TW" altLang="en-US" sz="3600" kern="1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的行動。</a:t>
            </a:r>
            <a:endParaRPr lang="zh-TW" altLang="zh-TW" sz="3600" kern="100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23493" y="746975"/>
            <a:ext cx="9491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為什麼成立「打狗文史再興會社」呢</a:t>
            </a:r>
            <a:r>
              <a:rPr lang="en-US" altLang="zh-TW" sz="4000" dirty="0" smtClean="0"/>
              <a:t>?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41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19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65927" y="2691685"/>
            <a:ext cx="7250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哈瑪星新濱老街重要景觀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3689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1390919" y="5576552"/>
            <a:ext cx="4520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70C0"/>
                </a:solidFill>
              </a:rPr>
              <a:t>打狗文史再興會社  辦公室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5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6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5409127" y="5602310"/>
            <a:ext cx="4520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70C0"/>
                </a:solidFill>
              </a:rPr>
              <a:t>一二三亭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6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21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6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1575516" y="5679583"/>
            <a:ext cx="4520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C000"/>
                </a:solidFill>
              </a:rPr>
              <a:t>明治製菓高雄配給所</a:t>
            </a:r>
            <a:endParaRPr lang="zh-TW" alt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7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1575516" y="5795493"/>
            <a:ext cx="4520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B0F0"/>
                </a:solidFill>
              </a:rPr>
              <a:t>明治製菓高雄配給所</a:t>
            </a:r>
            <a:endParaRPr lang="zh-TW" alt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8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1665668" y="6334780"/>
            <a:ext cx="4520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B0F0"/>
                </a:solidFill>
              </a:rPr>
              <a:t>本島館</a:t>
            </a:r>
            <a:endParaRPr lang="zh-TW" alt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8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61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8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96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團隊成員的起點</a:t>
            </a:r>
            <a:r>
              <a:rPr lang="en-US" altLang="zh-TW" sz="3200" dirty="0" smtClean="0"/>
              <a:t>—</a:t>
            </a:r>
          </a:p>
          <a:p>
            <a:r>
              <a:rPr lang="zh-TW" altLang="en-US" sz="3200" dirty="0" smtClean="0"/>
              <a:t>苓洲國小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終點</a:t>
            </a:r>
            <a:r>
              <a:rPr lang="en-US" altLang="zh-TW" sz="3200" dirty="0" smtClean="0"/>
              <a:t>--</a:t>
            </a:r>
            <a:r>
              <a:rPr lang="zh-TW" altLang="en-US" sz="3200" dirty="0" smtClean="0"/>
              <a:t>打狗文史再興</a:t>
            </a:r>
            <a:endParaRPr lang="en-US" altLang="zh-TW" sz="3200" dirty="0" smtClean="0"/>
          </a:p>
          <a:p>
            <a:r>
              <a:rPr lang="zh-TW" altLang="en-US" sz="3200" dirty="0" smtClean="0"/>
              <a:t>會社</a:t>
            </a:r>
            <a:endParaRPr lang="en-US" sz="3200" dirty="0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52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9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08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65927" y="2691685"/>
            <a:ext cx="7250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哈瑪星新濱老街影片導覽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664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圖片版面配置區 6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圖片版面配置區 7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</a:rPr>
              <a:t>影片拍攝</a:t>
            </a:r>
            <a:r>
              <a:rPr lang="en-US" altLang="zh-TW" sz="2800" dirty="0" smtClean="0">
                <a:solidFill>
                  <a:srgbClr val="002060"/>
                </a:solidFill>
              </a:rPr>
              <a:t>1—</a:t>
            </a:r>
            <a:r>
              <a:rPr lang="zh-TW" altLang="en-US" sz="2800" dirty="0" smtClean="0">
                <a:solidFill>
                  <a:srgbClr val="002060"/>
                </a:solidFill>
              </a:rPr>
              <a:t>本島館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6397" y="1538085"/>
            <a:ext cx="4241381" cy="3181036"/>
          </a:xfrm>
        </p:spPr>
      </p:pic>
      <p:pic>
        <p:nvPicPr>
          <p:cNvPr id="7" name="圖片版面配置區 6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780" y="559760"/>
            <a:ext cx="2993366" cy="2245024"/>
          </a:xfrm>
        </p:spPr>
      </p:pic>
      <p:pic>
        <p:nvPicPr>
          <p:cNvPr id="8" name="圖片版面配置區 7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780" y="3676723"/>
            <a:ext cx="2993366" cy="2245024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</a:rPr>
              <a:t>影片拍攝</a:t>
            </a:r>
            <a:r>
              <a:rPr lang="en-US" altLang="zh-TW" sz="2800" dirty="0" smtClean="0">
                <a:solidFill>
                  <a:srgbClr val="002060"/>
                </a:solidFill>
              </a:rPr>
              <a:t>2—</a:t>
            </a:r>
            <a:r>
              <a:rPr lang="zh-TW" altLang="en-US" sz="2800" dirty="0" smtClean="0">
                <a:solidFill>
                  <a:srgbClr val="002060"/>
                </a:solidFill>
              </a:rPr>
              <a:t>一二三亭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97" y="1538085"/>
            <a:ext cx="4241381" cy="3181035"/>
          </a:xfrm>
        </p:spPr>
      </p:pic>
      <p:pic>
        <p:nvPicPr>
          <p:cNvPr id="7" name="圖片版面配置區 6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780" y="559760"/>
            <a:ext cx="2993365" cy="2245024"/>
          </a:xfrm>
        </p:spPr>
      </p:pic>
      <p:pic>
        <p:nvPicPr>
          <p:cNvPr id="8" name="圖片版面配置區 7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780" y="3676723"/>
            <a:ext cx="2993365" cy="2245024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</a:rPr>
              <a:t>影片拍攝</a:t>
            </a:r>
            <a:r>
              <a:rPr lang="en-US" altLang="zh-TW" sz="2800" dirty="0" smtClean="0">
                <a:solidFill>
                  <a:srgbClr val="002060"/>
                </a:solidFill>
              </a:rPr>
              <a:t>3—</a:t>
            </a:r>
            <a:r>
              <a:rPr lang="zh-TW" altLang="en-US" sz="2800" dirty="0" smtClean="0">
                <a:solidFill>
                  <a:srgbClr val="002060"/>
                </a:solidFill>
              </a:rPr>
              <a:t>明治製菓高雄配給所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2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97" y="1538085"/>
            <a:ext cx="4241380" cy="3181035"/>
          </a:xfrm>
        </p:spPr>
      </p:pic>
      <p:pic>
        <p:nvPicPr>
          <p:cNvPr id="7" name="圖片版面配置區 6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780" y="559760"/>
            <a:ext cx="2993365" cy="2245023"/>
          </a:xfrm>
        </p:spPr>
      </p:pic>
      <p:pic>
        <p:nvPicPr>
          <p:cNvPr id="8" name="圖片版面配置區 7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780" y="3676723"/>
            <a:ext cx="2993365" cy="224502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</a:rPr>
              <a:t>影片拍攝</a:t>
            </a:r>
            <a:r>
              <a:rPr lang="en-US" altLang="zh-TW" sz="2800" dirty="0" smtClean="0">
                <a:solidFill>
                  <a:srgbClr val="002060"/>
                </a:solidFill>
              </a:rPr>
              <a:t>4—</a:t>
            </a:r>
            <a:r>
              <a:rPr lang="zh-TW" altLang="en-US" sz="2800" dirty="0" smtClean="0">
                <a:solidFill>
                  <a:srgbClr val="002060"/>
                </a:solidFill>
              </a:rPr>
              <a:t>佐佐木商店高雄支店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65927" y="2691685"/>
            <a:ext cx="7250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走讀哈瑪星   花絮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2580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29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2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29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99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82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58921" y="1196929"/>
            <a:ext cx="6099757" cy="4066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IMG_0909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552" y="2082441"/>
            <a:ext cx="5250824" cy="35005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字方塊 3"/>
          <p:cNvSpPr txBox="1"/>
          <p:nvPr/>
        </p:nvSpPr>
        <p:spPr>
          <a:xfrm>
            <a:off x="5898524" y="669701"/>
            <a:ext cx="387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搭捷運囉</a:t>
            </a:r>
            <a:r>
              <a:rPr lang="en-US" altLang="zh-TW" sz="3600" dirty="0" smtClean="0"/>
              <a:t>~</a:t>
            </a:r>
            <a:r>
              <a:rPr lang="zh-TW" altLang="en-US" sz="3600" dirty="0" smtClean="0"/>
              <a:t>出發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6026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06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4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0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1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6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1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3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謝謝聆聽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苓洲雁行</a:t>
            </a:r>
            <a:r>
              <a:rPr lang="en-US" altLang="zh-TW" dirty="0" smtClean="0"/>
              <a:t>B</a:t>
            </a:r>
            <a:r>
              <a:rPr lang="zh-TW" altLang="en-US" dirty="0" smtClean="0"/>
              <a:t>隊全體隊員    敬上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07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322" y="1336719"/>
            <a:ext cx="5624848" cy="374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IMG_0931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213" y="1918952"/>
            <a:ext cx="5669924" cy="3779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字方塊 3"/>
          <p:cNvSpPr txBox="1"/>
          <p:nvPr/>
        </p:nvSpPr>
        <p:spPr>
          <a:xfrm>
            <a:off x="5898524" y="669701"/>
            <a:ext cx="387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在西子灣站下車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7120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4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9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75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" id="{86FDE985-690B-4742-8A23-B61E7967A7A0}" vid="{3B160C72-539C-4C0A-9888-8581AAC4FE6E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色彩豐富的自然風景簡報,以繪畫表現的風景設計 (寬螢幕)</Template>
  <TotalTime>0</TotalTime>
  <Words>351</Words>
  <Application>Microsoft Office PowerPoint</Application>
  <PresentationFormat>寬螢幕</PresentationFormat>
  <Paragraphs>32</Paragraphs>
  <Slides>58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65" baseType="lpstr">
      <vt:lpstr>Microsoft JhengHei UI</vt:lpstr>
      <vt:lpstr>新細明體</vt:lpstr>
      <vt:lpstr>標楷體</vt:lpstr>
      <vt:lpstr>Arial</vt:lpstr>
      <vt:lpstr>Segoe Print</vt:lpstr>
      <vt:lpstr>Times New Roman</vt:lpstr>
      <vt:lpstr>Nature Illustration 16x9</vt:lpstr>
      <vt:lpstr>哈根打史—打狗文史再興會社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謝謝聆聽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2014-01-12T13:16:47Z</dcterms:created>
  <dcterms:modified xsi:type="dcterms:W3CDTF">2014-01-15T02:34:19Z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