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ADA08-2906-4DBE-A288-1475E9001F34}" type="datetimeFigureOut">
              <a:rPr lang="zh-TW" altLang="en-US" smtClean="0"/>
              <a:t>2020/1/19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8135A-214B-41F8-BDBC-C200A2561DA4}" type="slidenum">
              <a:rPr lang="zh-TW" altLang="en-US" smtClean="0"/>
              <a:t>‹#›</a:t>
            </a:fld>
            <a:endParaRPr lang="zh-TW" altLang="en-US"/>
          </a:p>
        </p:txBody>
      </p:sp>
    </p:spTree>
    <p:extLst>
      <p:ext uri="{BB962C8B-B14F-4D97-AF65-F5344CB8AC3E}">
        <p14:creationId xmlns:p14="http://schemas.microsoft.com/office/powerpoint/2010/main" val="166512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918135A-214B-41F8-BDBC-C200A2561DA4}" type="slidenum">
              <a:rPr lang="zh-TW" altLang="en-US" smtClean="0"/>
              <a:t>8</a:t>
            </a:fld>
            <a:endParaRPr lang="zh-TW" altLang="en-US"/>
          </a:p>
        </p:txBody>
      </p:sp>
    </p:spTree>
    <p:extLst>
      <p:ext uri="{BB962C8B-B14F-4D97-AF65-F5344CB8AC3E}">
        <p14:creationId xmlns:p14="http://schemas.microsoft.com/office/powerpoint/2010/main" val="3390696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a:xfrm>
            <a:off x="2743973" y="5870576"/>
            <a:ext cx="3932137" cy="377825"/>
          </a:xfrm>
        </p:spPr>
        <p:txBody>
          <a:bodyPr/>
          <a:lstStyle/>
          <a:p>
            <a:endParaRPr lang="zh-TW" altLang="en-US"/>
          </a:p>
        </p:txBody>
      </p:sp>
      <p:sp>
        <p:nvSpPr>
          <p:cNvPr id="6" name="Slide Number Placeholder 5"/>
          <p:cNvSpPr>
            <a:spLocks noGrp="1"/>
          </p:cNvSpPr>
          <p:nvPr>
            <p:ph type="sldNum" sz="quarter" idx="12"/>
          </p:nvPr>
        </p:nvSpPr>
        <p:spPr>
          <a:xfrm>
            <a:off x="8040685" y="5870576"/>
            <a:ext cx="417516" cy="377825"/>
          </a:xfrm>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399550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zh-TW" altLang="en-US" smtClean="0"/>
              <a:t>按一下圖示以新增圖片</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300806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1297914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1626144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271111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1532432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167422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2627159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173709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292996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55064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5120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283831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46820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25485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167356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zh-TW" altLang="en-US" smtClean="0"/>
              <a:t>按一下以編輯母片標題樣式</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zh-TW" altLang="en-US" smtClean="0"/>
              <a:t>按一下圖示以新增圖片</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96833B8-0516-4FE1-87CE-D5FC40EC30F6}" type="datetimeFigureOut">
              <a:rPr lang="zh-TW" altLang="en-US" smtClean="0"/>
              <a:t>2020/1/19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82316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6833B8-0516-4FE1-87CE-D5FC40EC30F6}" type="datetimeFigureOut">
              <a:rPr lang="zh-TW" altLang="en-US" smtClean="0"/>
              <a:t>2020/1/19</a:t>
            </a:fld>
            <a:endParaRPr lang="zh-TW" alt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9E3301-71B6-4AC7-B837-B2436BD40436}" type="slidenum">
              <a:rPr lang="zh-TW" altLang="en-US" smtClean="0"/>
              <a:t>‹#›</a:t>
            </a:fld>
            <a:endParaRPr lang="zh-TW" altLang="en-US"/>
          </a:p>
        </p:txBody>
      </p:sp>
    </p:spTree>
    <p:extLst>
      <p:ext uri="{BB962C8B-B14F-4D97-AF65-F5344CB8AC3E}">
        <p14:creationId xmlns:p14="http://schemas.microsoft.com/office/powerpoint/2010/main" val="1375232349"/>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2420888"/>
            <a:ext cx="7772400" cy="1470025"/>
          </a:xfrm>
        </p:spPr>
        <p:txBody>
          <a:bodyPr>
            <a:noAutofit/>
          </a:bodyPr>
          <a:lstStyle/>
          <a:p>
            <a:pPr algn="ctr"/>
            <a:r>
              <a:rPr lang="zh-TW" altLang="en-US" sz="9600" dirty="0" smtClean="0">
                <a:latin typeface="標楷體" panose="03000509000000000000" pitchFamily="65" charset="-120"/>
                <a:ea typeface="標楷體" panose="03000509000000000000" pitchFamily="65" charset="-120"/>
              </a:rPr>
              <a:t>鳥事一籮框</a:t>
            </a:r>
            <a:r>
              <a:rPr lang="en-US" altLang="zh-TW" sz="9600" dirty="0">
                <a:latin typeface="標楷體" panose="03000509000000000000" pitchFamily="65" charset="-120"/>
                <a:ea typeface="標楷體" panose="03000509000000000000" pitchFamily="65" charset="-120"/>
              </a:rPr>
              <a:t/>
            </a:r>
            <a:br>
              <a:rPr lang="en-US" altLang="zh-TW" sz="9600" dirty="0">
                <a:latin typeface="標楷體" panose="03000509000000000000" pitchFamily="65" charset="-120"/>
                <a:ea typeface="標楷體" panose="03000509000000000000" pitchFamily="65" charset="-120"/>
              </a:rPr>
            </a:br>
            <a:r>
              <a:rPr lang="zh-TW" altLang="en-US" sz="9600" dirty="0" smtClean="0">
                <a:latin typeface="標楷體" panose="03000509000000000000" pitchFamily="65" charset="-120"/>
                <a:ea typeface="標楷體" panose="03000509000000000000" pitchFamily="65" charset="-120"/>
              </a:rPr>
              <a:t>鳥類介紹</a:t>
            </a:r>
            <a:endParaRPr lang="zh-TW" altLang="en-US" sz="96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187624" y="4509120"/>
            <a:ext cx="6400800" cy="1752600"/>
          </a:xfrm>
        </p:spPr>
        <p:txBody>
          <a:bodyPr>
            <a:normAutofit/>
          </a:bodyPr>
          <a:lstStyle/>
          <a:p>
            <a:r>
              <a:rPr lang="zh-TW" altLang="en-US" sz="3600" dirty="0" smtClean="0">
                <a:solidFill>
                  <a:schemeClr val="tx1"/>
                </a:solidFill>
                <a:latin typeface="標楷體" panose="03000509000000000000" pitchFamily="65" charset="-120"/>
                <a:ea typeface="標楷體" panose="03000509000000000000" pitchFamily="65" charset="-120"/>
              </a:rPr>
              <a:t>作者</a:t>
            </a:r>
            <a:r>
              <a:rPr lang="en-US" altLang="zh-TW" sz="3600" dirty="0" smtClean="0">
                <a:solidFill>
                  <a:schemeClr val="tx1"/>
                </a:solidFill>
              </a:rPr>
              <a:t>:</a:t>
            </a:r>
            <a:r>
              <a:rPr lang="zh-TW" altLang="en-US" sz="3600" dirty="0" smtClean="0">
                <a:solidFill>
                  <a:schemeClr val="tx1"/>
                </a:solidFill>
              </a:rPr>
              <a:t>鍾旻廷</a:t>
            </a:r>
            <a:endParaRPr lang="zh-TW" altLang="en-US" sz="3600" dirty="0">
              <a:solidFill>
                <a:schemeClr val="tx1"/>
              </a:solidFill>
            </a:endParaRPr>
          </a:p>
        </p:txBody>
      </p:sp>
    </p:spTree>
    <p:extLst>
      <p:ext uri="{BB962C8B-B14F-4D97-AF65-F5344CB8AC3E}">
        <p14:creationId xmlns:p14="http://schemas.microsoft.com/office/powerpoint/2010/main" val="63646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7772400" cy="1456267"/>
          </a:xfrm>
        </p:spPr>
        <p:txBody>
          <a:bodyPr/>
          <a:lstStyle/>
          <a:p>
            <a:pPr algn="ctr"/>
            <a:r>
              <a:rPr lang="zh-TW" altLang="en-US" sz="5400" dirty="0">
                <a:latin typeface="標楷體" pitchFamily="65" charset="-120"/>
                <a:ea typeface="標楷體" pitchFamily="65" charset="-120"/>
              </a:rPr>
              <a:t>遷徙的影響因素</a:t>
            </a:r>
            <a:r>
              <a:rPr lang="zh-TW" altLang="en-US" b="1" dirty="0"/>
              <a:t/>
            </a:r>
            <a:br>
              <a:rPr lang="zh-TW" altLang="en-US" b="1" dirty="0"/>
            </a:br>
            <a:endParaRPr lang="zh-TW" altLang="en-US" dirty="0"/>
          </a:p>
        </p:txBody>
      </p:sp>
      <p:sp>
        <p:nvSpPr>
          <p:cNvPr id="3" name="內容版面配置區 2"/>
          <p:cNvSpPr>
            <a:spLocks noGrp="1"/>
          </p:cNvSpPr>
          <p:nvPr>
            <p:ph idx="1"/>
          </p:nvPr>
        </p:nvSpPr>
        <p:spPr>
          <a:xfrm>
            <a:off x="539552" y="1484784"/>
            <a:ext cx="7772400" cy="4968552"/>
          </a:xfrm>
        </p:spPr>
        <p:txBody>
          <a:bodyPr>
            <a:normAutofit fontScale="92500" lnSpcReduction="20000"/>
          </a:bodyPr>
          <a:lstStyle/>
          <a:p>
            <a:r>
              <a:rPr lang="zh-TW" altLang="en-US" b="1" dirty="0"/>
              <a:t>氣候</a:t>
            </a:r>
            <a:r>
              <a:rPr lang="zh-TW" altLang="en-US" dirty="0"/>
              <a:t>：在緯度較低</a:t>
            </a:r>
            <a:r>
              <a:rPr lang="zh-TW" altLang="en-US" dirty="0" smtClean="0"/>
              <a:t>的熱帶、亞熱帶地區</a:t>
            </a:r>
            <a:r>
              <a:rPr lang="zh-TW" altLang="en-US" dirty="0"/>
              <a:t>候鳥較少而留鳥較多，而在中高緯度地區候鳥較多而留鳥較少。其主要原因低緯度地區氣候變化較小，每年間各項氣候指數相對穩定；而中高緯度地區季節鮮明氣候變化較</a:t>
            </a:r>
            <a:r>
              <a:rPr lang="zh-TW" altLang="en-US" dirty="0" smtClean="0"/>
              <a:t>大。</a:t>
            </a:r>
            <a:endParaRPr lang="en-US" altLang="zh-TW" dirty="0" smtClean="0"/>
          </a:p>
          <a:p>
            <a:r>
              <a:rPr lang="zh-TW" altLang="en-US" b="1" dirty="0"/>
              <a:t>溫度</a:t>
            </a:r>
            <a:r>
              <a:rPr lang="zh-TW" altLang="en-US" dirty="0"/>
              <a:t>：溫度不僅僅影響了鳥類本身的感受同時也會影響鳥類的食物來源，當高緯度地區溫度降低時，鳥類便會隨之遷徙，而由於地形等因素的影響中高緯度地區也會有一些區域會保持相對較高的溫度，生活在這裡的候鳥就有可能轉變為留鳥</a:t>
            </a:r>
            <a:r>
              <a:rPr lang="zh-TW" altLang="en-US" dirty="0" smtClean="0"/>
              <a:t>。</a:t>
            </a:r>
            <a:endParaRPr lang="en-US" altLang="zh-TW" dirty="0" smtClean="0"/>
          </a:p>
          <a:p>
            <a:r>
              <a:rPr lang="zh-TW" altLang="en-US" b="1" dirty="0"/>
              <a:t>日照時間</a:t>
            </a:r>
            <a:r>
              <a:rPr lang="zh-TW" altLang="en-US" dirty="0"/>
              <a:t>：有相當一部分候鳥，每年開始遷徙時間非常穩定，據室內實驗的驗證，這與日照時間有關，當日照時間達到一定長度以上或以下之後，會觸發鳥類體內的某種反應機制，誘發其遷徙行為</a:t>
            </a:r>
            <a:r>
              <a:rPr lang="zh-TW" altLang="en-US" dirty="0" smtClean="0"/>
              <a:t>。</a:t>
            </a:r>
            <a:endParaRPr lang="en-US" altLang="zh-TW" dirty="0" smtClean="0"/>
          </a:p>
          <a:p>
            <a:r>
              <a:rPr lang="zh-TW" altLang="en-US" b="1" dirty="0"/>
              <a:t>食物</a:t>
            </a:r>
            <a:r>
              <a:rPr lang="zh-TW" altLang="en-US" dirty="0"/>
              <a:t>：食物狀況是影響鳥類遷徙一個重要因素，有學者認為，由於鳥類是恆溫動物，本身對環境溫度的變化較不敏感，因而溫度因素對鳥類遷徙的影響主要就是通過食物來實現的，溫度降低不僅食物本身的活動停止，而且鳥類的覓食活動也受到很大限制，正是這一因素迫使鳥類開始遷徙</a:t>
            </a:r>
            <a:r>
              <a:rPr lang="zh-TW" altLang="en-US" dirty="0" smtClean="0"/>
              <a:t>。</a:t>
            </a:r>
            <a:endParaRPr lang="en-US" altLang="zh-TW" dirty="0" smtClean="0"/>
          </a:p>
          <a:p>
            <a:r>
              <a:rPr lang="zh-TW" altLang="en-US" b="1" dirty="0"/>
              <a:t>鳥類生理因素</a:t>
            </a:r>
            <a:r>
              <a:rPr lang="zh-TW" altLang="en-US" dirty="0"/>
              <a:t>：根據對籠養鳥類的觀察，每到繁殖季節鳥類會出現所謂「遷徙不安」的行為，部分物種會終日朝向遷徙方向站立；或不斷試圖起飛，一些夜間遷徙的物種會顛倒晝夜節律，在夜間顯示出異常的活躍，由於在籠養條件下，氣候、溫度、光照、食物的條件終年不變，因而籠養鳥在遷徙季節的「遷徙不安」行為說明至少對部分物種而言，遷徙是其生命本能的一部分，受到其內在生理因素的調節。</a:t>
            </a:r>
          </a:p>
        </p:txBody>
      </p:sp>
    </p:spTree>
    <p:extLst>
      <p:ext uri="{BB962C8B-B14F-4D97-AF65-F5344CB8AC3E}">
        <p14:creationId xmlns:p14="http://schemas.microsoft.com/office/powerpoint/2010/main" val="1757471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1600" y="4557853"/>
            <a:ext cx="7772400" cy="1456267"/>
          </a:xfrm>
        </p:spPr>
        <p:txBody>
          <a:bodyPr/>
          <a:lstStyle/>
          <a:p>
            <a:r>
              <a:rPr lang="zh-TW" altLang="en-US" dirty="0" smtClean="0"/>
              <a:t>資料來源</a:t>
            </a:r>
            <a:r>
              <a:rPr lang="en-US" altLang="zh-TW" smtClean="0"/>
              <a:t>:google</a:t>
            </a:r>
            <a:endParaRPr lang="zh-TW" altLang="en-US" dirty="0"/>
          </a:p>
        </p:txBody>
      </p:sp>
      <p:sp>
        <p:nvSpPr>
          <p:cNvPr id="3" name="內容版面配置區 2"/>
          <p:cNvSpPr>
            <a:spLocks noGrp="1"/>
          </p:cNvSpPr>
          <p:nvPr>
            <p:ph idx="1"/>
          </p:nvPr>
        </p:nvSpPr>
        <p:spPr>
          <a:xfrm>
            <a:off x="323528" y="908720"/>
            <a:ext cx="7772400" cy="3649133"/>
          </a:xfrm>
        </p:spPr>
        <p:txBody>
          <a:bodyPr>
            <a:normAutofit fontScale="70000" lnSpcReduction="20000"/>
          </a:bodyPr>
          <a:lstStyle/>
          <a:p>
            <a:pPr algn="ctr"/>
            <a:r>
              <a:rPr lang="zh-TW" altLang="en-US" dirty="0" smtClean="0"/>
              <a:t> </a:t>
            </a:r>
            <a:r>
              <a:rPr lang="zh-TW" altLang="en-US" sz="19900" dirty="0" smtClean="0"/>
              <a:t>謝謝大家</a:t>
            </a:r>
            <a:endParaRPr lang="zh-TW" altLang="en-US" sz="19900" dirty="0"/>
          </a:p>
        </p:txBody>
      </p:sp>
    </p:spTree>
    <p:extLst>
      <p:ext uri="{BB962C8B-B14F-4D97-AF65-F5344CB8AC3E}">
        <p14:creationId xmlns:p14="http://schemas.microsoft.com/office/powerpoint/2010/main" val="3038096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a:t> </a:t>
            </a:r>
            <a:r>
              <a:rPr lang="zh-TW" altLang="en-US" sz="6000" dirty="0" smtClean="0"/>
              <a:t>            </a:t>
            </a:r>
            <a:r>
              <a:rPr lang="zh-TW" altLang="en-US" sz="6000" dirty="0" smtClean="0">
                <a:latin typeface="標楷體" panose="03000509000000000000" pitchFamily="65" charset="-120"/>
                <a:ea typeface="標楷體" panose="03000509000000000000" pitchFamily="65" charset="-120"/>
              </a:rPr>
              <a:t>鳥的簡介</a:t>
            </a:r>
            <a:endParaRPr lang="zh-TW" altLang="en-US" sz="6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2800" b="1" dirty="0">
                <a:latin typeface="標楷體" panose="03000509000000000000" pitchFamily="65" charset="-120"/>
                <a:ea typeface="標楷體" panose="03000509000000000000" pitchFamily="65" charset="-120"/>
              </a:rPr>
              <a:t>鳥</a:t>
            </a:r>
            <a:r>
              <a:rPr lang="zh-TW" altLang="en-US" sz="2800" dirty="0" smtClean="0">
                <a:latin typeface="標楷體" panose="03000509000000000000" pitchFamily="65" charset="-120"/>
                <a:ea typeface="標楷體" panose="03000509000000000000" pitchFamily="65" charset="-120"/>
              </a:rPr>
              <a:t>是</a:t>
            </a:r>
            <a:r>
              <a:rPr lang="zh-TW" altLang="en-US" sz="2800" b="1" dirty="0">
                <a:latin typeface="標楷體" panose="03000509000000000000" pitchFamily="65" charset="-120"/>
                <a:ea typeface="標楷體" panose="03000509000000000000" pitchFamily="65" charset="-120"/>
              </a:rPr>
              <a:t>鳥綱</a:t>
            </a:r>
            <a:r>
              <a:rPr lang="zh-TW" altLang="en-US" sz="2800" dirty="0" smtClean="0">
                <a:latin typeface="標楷體" panose="03000509000000000000" pitchFamily="65" charset="-120"/>
                <a:ea typeface="標楷體" panose="03000509000000000000" pitchFamily="65" charset="-120"/>
              </a:rPr>
              <a:t>（學名：</a:t>
            </a:r>
            <a:r>
              <a:rPr lang="en-US" altLang="zh-TW" sz="2800" dirty="0">
                <a:latin typeface="標楷體" panose="03000509000000000000" pitchFamily="65" charset="-120"/>
                <a:ea typeface="標楷體" panose="03000509000000000000" pitchFamily="65" charset="-120"/>
              </a:rPr>
              <a:t>Aves</a:t>
            </a:r>
            <a:r>
              <a:rPr lang="zh-TW" altLang="en-US" sz="2800" dirty="0">
                <a:latin typeface="標楷體" panose="03000509000000000000" pitchFamily="65" charset="-120"/>
                <a:ea typeface="標楷體" panose="03000509000000000000" pitchFamily="65" charset="-120"/>
              </a:rPr>
              <a:t>）動物的通稱，在演化上</a:t>
            </a:r>
            <a:r>
              <a:rPr lang="zh-TW" altLang="en-US" sz="2800" dirty="0" smtClean="0">
                <a:latin typeface="標楷體" panose="03000509000000000000" pitchFamily="65" charset="-120"/>
                <a:ea typeface="標楷體" panose="03000509000000000000" pitchFamily="65" charset="-120"/>
              </a:rPr>
              <a:t>是鳥型恐龍的現存</a:t>
            </a:r>
            <a:r>
              <a:rPr lang="zh-TW" altLang="en-US" sz="2800" dirty="0">
                <a:latin typeface="標楷體" panose="03000509000000000000" pitchFamily="65" charset="-120"/>
                <a:ea typeface="標楷體" panose="03000509000000000000" pitchFamily="65" charset="-120"/>
              </a:rPr>
              <a:t>唯一支系，</a:t>
            </a:r>
            <a:r>
              <a:rPr lang="zh-TW" altLang="en-US" sz="2800" dirty="0" smtClean="0">
                <a:latin typeface="標楷體" panose="03000509000000000000" pitchFamily="65" charset="-120"/>
                <a:ea typeface="標楷體" panose="03000509000000000000" pitchFamily="65" charset="-120"/>
              </a:rPr>
              <a:t>為兩足、恆溫、</a:t>
            </a:r>
            <a:r>
              <a:rPr lang="zh-TW" altLang="zh-TW" sz="2800" dirty="0" smtClean="0">
                <a:latin typeface="標楷體" panose="03000509000000000000" pitchFamily="65" charset="-120"/>
                <a:ea typeface="標楷體" panose="03000509000000000000" pitchFamily="65" charset="-120"/>
              </a:rPr>
              <a:t>卵</a:t>
            </a:r>
            <a:r>
              <a:rPr lang="zh-TW" altLang="en-US" sz="2800" dirty="0" smtClean="0">
                <a:latin typeface="標楷體" panose="03000509000000000000" pitchFamily="65" charset="-120"/>
                <a:ea typeface="標楷體" panose="03000509000000000000" pitchFamily="65" charset="-120"/>
              </a:rPr>
              <a:t>生、</a:t>
            </a:r>
            <a:r>
              <a:rPr lang="zh-TW" altLang="en-US" sz="2800" dirty="0">
                <a:latin typeface="標楷體" panose="03000509000000000000" pitchFamily="65" charset="-120"/>
                <a:ea typeface="標楷體" panose="03000509000000000000" pitchFamily="65" charset="-120"/>
              </a:rPr>
              <a:t>身</a:t>
            </a:r>
            <a:r>
              <a:rPr lang="zh-TW" altLang="en-US" sz="2800" dirty="0" smtClean="0">
                <a:latin typeface="標楷體" panose="03000509000000000000" pitchFamily="65" charset="-120"/>
                <a:ea typeface="標楷體" panose="03000509000000000000" pitchFamily="65" charset="-120"/>
              </a:rPr>
              <a:t>披羽毛、</a:t>
            </a:r>
            <a:r>
              <a:rPr lang="zh-TW" altLang="en-US" sz="2800" dirty="0">
                <a:latin typeface="標楷體" panose="03000509000000000000" pitchFamily="65" charset="-120"/>
                <a:ea typeface="標楷體" panose="03000509000000000000" pitchFamily="65" charset="-120"/>
              </a:rPr>
              <a:t>前肢</a:t>
            </a:r>
            <a:r>
              <a:rPr lang="zh-TW" altLang="en-US" sz="2800" dirty="0" smtClean="0">
                <a:latin typeface="標楷體" panose="03000509000000000000" pitchFamily="65" charset="-120"/>
                <a:ea typeface="標楷體" panose="03000509000000000000" pitchFamily="65" charset="-120"/>
              </a:rPr>
              <a:t>演化 成翅膀</a:t>
            </a:r>
            <a:r>
              <a:rPr lang="zh-TW" altLang="en-US" sz="2800" dirty="0">
                <a:latin typeface="標楷體" panose="03000509000000000000" pitchFamily="65" charset="-120"/>
                <a:ea typeface="標楷體" panose="03000509000000000000" pitchFamily="65" charset="-120"/>
              </a:rPr>
              <a:t>、具有堅硬的喙、擁有色彩各異的羽毛和流線型的身軀，除少數退化品種外可以飛行，可陸生、飛行或者潛水的</a:t>
            </a:r>
            <a:r>
              <a:rPr lang="zh-TW" altLang="en-US" sz="2800" dirty="0" smtClean="0">
                <a:latin typeface="標楷體" panose="03000509000000000000" pitchFamily="65" charset="-120"/>
                <a:ea typeface="標楷體" panose="03000509000000000000" pitchFamily="65" charset="-120"/>
              </a:rPr>
              <a:t>一種有</a:t>
            </a:r>
            <a:r>
              <a:rPr lang="zh-TW" altLang="zh-TW" sz="2800" dirty="0" smtClean="0">
                <a:latin typeface="標楷體" panose="03000509000000000000" pitchFamily="65" charset="-120"/>
                <a:ea typeface="標楷體" panose="03000509000000000000" pitchFamily="65" charset="-120"/>
              </a:rPr>
              <a:t>脊椎</a:t>
            </a:r>
            <a:r>
              <a:rPr lang="zh-TW" altLang="en-US" sz="2800" dirty="0" smtClean="0">
                <a:latin typeface="標楷體" panose="03000509000000000000" pitchFamily="65" charset="-120"/>
                <a:ea typeface="標楷體" panose="03000509000000000000" pitchFamily="65" charset="-120"/>
              </a:rPr>
              <a:t>動物。</a:t>
            </a:r>
            <a:endParaRPr lang="zh-TW"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2406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        </a:t>
            </a:r>
            <a:r>
              <a:rPr lang="zh-TW" altLang="en-US" sz="6000" dirty="0" smtClean="0">
                <a:latin typeface="標楷體" panose="03000509000000000000" pitchFamily="65" charset="-120"/>
                <a:ea typeface="標楷體" panose="03000509000000000000" pitchFamily="65" charset="-120"/>
              </a:rPr>
              <a:t>鳥的成長</a:t>
            </a:r>
            <a:r>
              <a:rPr lang="en-US" altLang="zh-TW" sz="6000" dirty="0" smtClean="0">
                <a:latin typeface="標楷體" panose="03000509000000000000" pitchFamily="65" charset="-120"/>
                <a:ea typeface="標楷體" panose="03000509000000000000" pitchFamily="65" charset="-120"/>
              </a:rPr>
              <a:t>-</a:t>
            </a:r>
            <a:r>
              <a:rPr lang="zh-TW" altLang="en-US" sz="6000" dirty="0" smtClean="0">
                <a:latin typeface="標楷體" panose="03000509000000000000" pitchFamily="65" charset="-120"/>
                <a:ea typeface="標楷體" panose="03000509000000000000" pitchFamily="65" charset="-120"/>
              </a:rPr>
              <a:t>雛鳥</a:t>
            </a:r>
            <a:endParaRPr lang="zh-TW" altLang="en-US" sz="6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2142068"/>
            <a:ext cx="2962672" cy="3649133"/>
          </a:xfrm>
        </p:spPr>
        <p:txBody>
          <a:bodyPr>
            <a:normAutofit/>
          </a:bodyPr>
          <a:lstStyle/>
          <a:p>
            <a:r>
              <a:rPr lang="zh-TW" altLang="en-US" sz="3200" dirty="0" smtClean="0">
                <a:latin typeface="標楷體" panose="03000509000000000000" pitchFamily="65" charset="-120"/>
                <a:ea typeface="標楷體" panose="03000509000000000000" pitchFamily="65" charset="-120"/>
              </a:rPr>
              <a:t>雛鳥是指身上</a:t>
            </a:r>
            <a:r>
              <a:rPr lang="zh-TW" altLang="en-US" sz="3200" dirty="0">
                <a:latin typeface="標楷體" panose="03000509000000000000" pitchFamily="65" charset="-120"/>
                <a:ea typeface="標楷體" panose="03000509000000000000" pitchFamily="65" charset="-120"/>
              </a:rPr>
              <a:t>無羽或毛極稀疏或全身絨羽的</a:t>
            </a:r>
            <a:r>
              <a:rPr lang="zh-TW" altLang="en-US" sz="3200" dirty="0" smtClean="0">
                <a:latin typeface="標楷體" panose="03000509000000000000" pitchFamily="65" charset="-120"/>
                <a:ea typeface="標楷體" panose="03000509000000000000" pitchFamily="65" charset="-120"/>
              </a:rPr>
              <a:t>階段。  </a:t>
            </a:r>
            <a:endParaRPr lang="en-US" altLang="zh-TW" sz="3200" dirty="0" smtClean="0">
              <a:latin typeface="標楷體" panose="03000509000000000000" pitchFamily="65" charset="-120"/>
              <a:ea typeface="標楷體" panose="03000509000000000000" pitchFamily="65" charset="-120"/>
            </a:endParaRPr>
          </a:p>
          <a:p>
            <a:pPr marL="0" indent="0">
              <a:buNone/>
            </a:pPr>
            <a:r>
              <a:rPr lang="zh-TW" altLang="en-US" sz="3200" dirty="0" smtClean="0">
                <a:latin typeface="標楷體" panose="03000509000000000000" pitchFamily="65" charset="-120"/>
                <a:ea typeface="標楷體" panose="03000509000000000000" pitchFamily="65" charset="-120"/>
              </a:rPr>
              <a:t>  這個</a:t>
            </a:r>
            <a:r>
              <a:rPr lang="zh-TW" altLang="en-US" sz="3200" dirty="0">
                <a:latin typeface="標楷體" panose="03000509000000000000" pitchFamily="65" charset="-120"/>
                <a:ea typeface="標楷體" panose="03000509000000000000" pitchFamily="65" charset="-120"/>
              </a:rPr>
              <a:t>時期需要親鳥照顧，還不會飛。</a:t>
            </a:r>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9872" y="2492896"/>
            <a:ext cx="5414144" cy="3602867"/>
          </a:xfrm>
          <a:prstGeom prst="rect">
            <a:avLst/>
          </a:prstGeom>
        </p:spPr>
      </p:pic>
    </p:spTree>
    <p:extLst>
      <p:ext uri="{BB962C8B-B14F-4D97-AF65-F5344CB8AC3E}">
        <p14:creationId xmlns:p14="http://schemas.microsoft.com/office/powerpoint/2010/main" val="124144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r>
              <a:rPr lang="zh-TW" altLang="en-US" sz="6000" dirty="0" smtClean="0">
                <a:latin typeface="標楷體" panose="03000509000000000000" pitchFamily="65" charset="-120"/>
                <a:ea typeface="標楷體" panose="03000509000000000000" pitchFamily="65" charset="-120"/>
              </a:rPr>
              <a:t>鳥</a:t>
            </a:r>
            <a:r>
              <a:rPr lang="zh-TW" altLang="en-US" sz="6000" dirty="0">
                <a:latin typeface="標楷體" panose="03000509000000000000" pitchFamily="65" charset="-120"/>
                <a:ea typeface="標楷體" panose="03000509000000000000" pitchFamily="65" charset="-120"/>
              </a:rPr>
              <a:t>的成長</a:t>
            </a:r>
            <a:r>
              <a:rPr lang="en-US" altLang="zh-TW" sz="6000" dirty="0" smtClean="0">
                <a:latin typeface="標楷體" panose="03000509000000000000" pitchFamily="65" charset="-120"/>
                <a:ea typeface="標楷體" panose="03000509000000000000" pitchFamily="65" charset="-120"/>
              </a:rPr>
              <a:t>-</a:t>
            </a:r>
            <a:r>
              <a:rPr lang="zh-TW" altLang="en-US" sz="6000" dirty="0">
                <a:latin typeface="標楷體" panose="03000509000000000000" pitchFamily="65" charset="-120"/>
                <a:ea typeface="標楷體" panose="03000509000000000000" pitchFamily="65" charset="-120"/>
              </a:rPr>
              <a:t>幼鳥</a:t>
            </a:r>
          </a:p>
        </p:txBody>
      </p:sp>
      <p:sp>
        <p:nvSpPr>
          <p:cNvPr id="3" name="內容版面配置區 2"/>
          <p:cNvSpPr>
            <a:spLocks noGrp="1"/>
          </p:cNvSpPr>
          <p:nvPr>
            <p:ph idx="1"/>
          </p:nvPr>
        </p:nvSpPr>
        <p:spPr>
          <a:xfrm>
            <a:off x="457200" y="2142068"/>
            <a:ext cx="3466728" cy="3649133"/>
          </a:xfrm>
        </p:spPr>
        <p:txBody>
          <a:bodyPr>
            <a:noAutofit/>
          </a:bodyPr>
          <a:lstStyle/>
          <a:p>
            <a:r>
              <a:rPr lang="zh-TW" altLang="en-US" sz="2400" dirty="0">
                <a:latin typeface="標楷體" panose="03000509000000000000" pitchFamily="65" charset="-120"/>
                <a:ea typeface="標楷體" panose="03000509000000000000" pitchFamily="65" charset="-120"/>
              </a:rPr>
              <a:t>幼</a:t>
            </a:r>
            <a:r>
              <a:rPr lang="zh-TW" altLang="en-US" sz="2400" dirty="0" smtClean="0">
                <a:latin typeface="標楷體" panose="03000509000000000000" pitchFamily="65" charset="-120"/>
                <a:ea typeface="標楷體" panose="03000509000000000000" pitchFamily="65" charset="-120"/>
              </a:rPr>
              <a:t>鳥是指</a:t>
            </a:r>
            <a:r>
              <a:rPr lang="zh-TW" altLang="en-US" sz="2400" dirty="0">
                <a:latin typeface="標楷體" panose="03000509000000000000" pitchFamily="65" charset="-120"/>
                <a:ea typeface="標楷體" panose="03000509000000000000" pitchFamily="65" charset="-120"/>
              </a:rPr>
              <a:t>身上已經有廓</a:t>
            </a:r>
            <a:r>
              <a:rPr lang="zh-TW" altLang="en-US" sz="2400" dirty="0" smtClean="0">
                <a:latin typeface="標楷體" panose="03000509000000000000" pitchFamily="65" charset="-120"/>
                <a:ea typeface="標楷體" panose="03000509000000000000" pitchFamily="65" charset="-120"/>
              </a:rPr>
              <a:t>羽</a:t>
            </a:r>
            <a:r>
              <a:rPr lang="zh-TW" altLang="en-US" sz="2400" dirty="0">
                <a:latin typeface="標楷體" panose="03000509000000000000" pitchFamily="65" charset="-120"/>
                <a:ea typeface="標楷體" panose="03000509000000000000" pitchFamily="65" charset="-120"/>
              </a:rPr>
              <a:t>最具體的指標是負責飛行的尾羽、飛羽長好了。通常離巢學飛的鳥已經進入幼鳥階段。許多鳥類的幼鳥羽衣不如成鳥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尤其是繁殖羽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鮮豔，羽緣經常是乳黃、皮黃、黃褐色。幼鳥羽衣通常持續幾週到幾個月。</a:t>
            </a:r>
          </a:p>
        </p:txBody>
      </p:sp>
      <p:pic>
        <p:nvPicPr>
          <p:cNvPr id="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2077985"/>
            <a:ext cx="4109442" cy="4109442"/>
          </a:xfrm>
          <a:prstGeom prst="rect">
            <a:avLst/>
          </a:prstGeom>
        </p:spPr>
      </p:pic>
    </p:spTree>
    <p:extLst>
      <p:ext uri="{BB962C8B-B14F-4D97-AF65-F5344CB8AC3E}">
        <p14:creationId xmlns:p14="http://schemas.microsoft.com/office/powerpoint/2010/main" val="330672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t>      </a:t>
            </a:r>
            <a:r>
              <a:rPr lang="zh-TW" altLang="en-US" sz="6000" dirty="0" smtClean="0">
                <a:latin typeface="標楷體" panose="03000509000000000000" pitchFamily="65" charset="-120"/>
                <a:ea typeface="標楷體" panose="03000509000000000000" pitchFamily="65" charset="-120"/>
              </a:rPr>
              <a:t>鳥</a:t>
            </a:r>
            <a:r>
              <a:rPr lang="zh-TW" altLang="en-US" sz="6000" dirty="0">
                <a:latin typeface="標楷體" panose="03000509000000000000" pitchFamily="65" charset="-120"/>
                <a:ea typeface="標楷體" panose="03000509000000000000" pitchFamily="65" charset="-120"/>
              </a:rPr>
              <a:t>的成長</a:t>
            </a:r>
            <a:r>
              <a:rPr lang="en-US" altLang="zh-TW" sz="6000" dirty="0" smtClean="0">
                <a:latin typeface="標楷體" panose="03000509000000000000" pitchFamily="65" charset="-120"/>
                <a:ea typeface="標楷體" panose="03000509000000000000" pitchFamily="65" charset="-120"/>
              </a:rPr>
              <a:t>-</a:t>
            </a:r>
            <a:r>
              <a:rPr lang="zh-TW" altLang="en-US" sz="6000" dirty="0">
                <a:latin typeface="標楷體" panose="03000509000000000000" pitchFamily="65" charset="-120"/>
                <a:ea typeface="標楷體" panose="03000509000000000000" pitchFamily="65" charset="-120"/>
              </a:rPr>
              <a:t>成鳥</a:t>
            </a:r>
          </a:p>
        </p:txBody>
      </p:sp>
      <p:sp>
        <p:nvSpPr>
          <p:cNvPr id="5" name="內容版面配置區 4"/>
          <p:cNvSpPr>
            <a:spLocks noGrp="1"/>
          </p:cNvSpPr>
          <p:nvPr>
            <p:ph idx="1"/>
          </p:nvPr>
        </p:nvSpPr>
        <p:spPr>
          <a:xfrm>
            <a:off x="457200" y="2142068"/>
            <a:ext cx="2890664" cy="3649133"/>
          </a:xfrm>
        </p:spPr>
        <p:txBody>
          <a:bodyPr>
            <a:normAutofit/>
          </a:bodyPr>
          <a:lstStyle/>
          <a:p>
            <a:r>
              <a:rPr lang="zh-TW" altLang="en-US" sz="2000" dirty="0">
                <a:latin typeface="標楷體" panose="03000509000000000000" pitchFamily="65" charset="-120"/>
                <a:ea typeface="標楷體" panose="03000509000000000000" pitchFamily="65" charset="-120"/>
              </a:rPr>
              <a:t>成</a:t>
            </a:r>
            <a:r>
              <a:rPr lang="zh-TW" altLang="en-US" sz="2000" dirty="0" smtClean="0">
                <a:latin typeface="標楷體" panose="03000509000000000000" pitchFamily="65" charset="-120"/>
                <a:ea typeface="標楷體" panose="03000509000000000000" pitchFamily="65" charset="-120"/>
              </a:rPr>
              <a:t>鳥</a:t>
            </a:r>
            <a:r>
              <a:rPr lang="zh-TW" altLang="en-US" sz="2000" dirty="0">
                <a:latin typeface="標楷體" panose="03000509000000000000" pitchFamily="65" charset="-120"/>
                <a:ea typeface="標楷體" panose="03000509000000000000" pitchFamily="65" charset="-120"/>
              </a:rPr>
              <a:t>是指每年羽衣「款式」的更換已經固定之後的階段。一些鳥類</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通常是較大型的</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在換掉幼鳥羽衣後、達到成鳥羽衣階段前，會有一到數年不等的時間，會換著既非幼鳥也非成鳥羽衣，這段期間我們稱為亞成</a:t>
            </a:r>
            <a:r>
              <a:rPr lang="zh-TW" altLang="en-US" sz="2000" dirty="0" smtClean="0">
                <a:latin typeface="標楷體" panose="03000509000000000000" pitchFamily="65" charset="-120"/>
                <a:ea typeface="標楷體" panose="03000509000000000000" pitchFamily="65" charset="-120"/>
              </a:rPr>
              <a:t>鳥。</a:t>
            </a:r>
            <a:endParaRPr lang="zh-TW" altLang="en-US" sz="2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650" y="2411536"/>
            <a:ext cx="5053757" cy="3369171"/>
          </a:xfrm>
          <a:prstGeom prst="rect">
            <a:avLst/>
          </a:prstGeom>
        </p:spPr>
      </p:pic>
    </p:spTree>
    <p:extLst>
      <p:ext uri="{BB962C8B-B14F-4D97-AF65-F5344CB8AC3E}">
        <p14:creationId xmlns:p14="http://schemas.microsoft.com/office/powerpoint/2010/main" val="329317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6000" dirty="0" smtClean="0">
                <a:latin typeface="標楷體" panose="03000509000000000000" pitchFamily="65" charset="-120"/>
                <a:ea typeface="標楷體" panose="03000509000000000000" pitchFamily="65" charset="-120"/>
              </a:rPr>
              <a:t>   鳥</a:t>
            </a:r>
            <a:r>
              <a:rPr lang="zh-TW" altLang="en-US" sz="6000" dirty="0">
                <a:latin typeface="標楷體" panose="03000509000000000000" pitchFamily="65" charset="-120"/>
                <a:ea typeface="標楷體" panose="03000509000000000000" pitchFamily="65" charset="-120"/>
              </a:rPr>
              <a:t>的成長</a:t>
            </a:r>
            <a:r>
              <a:rPr lang="en-US" altLang="zh-TW" sz="6000" dirty="0" smtClean="0">
                <a:latin typeface="標楷體" panose="03000509000000000000" pitchFamily="65" charset="-120"/>
                <a:ea typeface="標楷體" panose="03000509000000000000" pitchFamily="65" charset="-120"/>
              </a:rPr>
              <a:t>-</a:t>
            </a:r>
            <a:r>
              <a:rPr lang="zh-TW" altLang="en-US" sz="6000" dirty="0">
                <a:latin typeface="標楷體" panose="03000509000000000000" pitchFamily="65" charset="-120"/>
                <a:ea typeface="標楷體" panose="03000509000000000000" pitchFamily="65" charset="-120"/>
              </a:rPr>
              <a:t>亞成鳥</a:t>
            </a:r>
          </a:p>
        </p:txBody>
      </p:sp>
      <p:sp>
        <p:nvSpPr>
          <p:cNvPr id="3" name="內容版面配置區 2"/>
          <p:cNvSpPr>
            <a:spLocks noGrp="1"/>
          </p:cNvSpPr>
          <p:nvPr>
            <p:ph idx="1"/>
          </p:nvPr>
        </p:nvSpPr>
        <p:spPr>
          <a:xfrm>
            <a:off x="457200" y="2142068"/>
            <a:ext cx="2890664" cy="3649133"/>
          </a:xfrm>
        </p:spPr>
        <p:txBody>
          <a:bodyPr>
            <a:noAutofit/>
          </a:bodyPr>
          <a:lstStyle/>
          <a:p>
            <a:r>
              <a:rPr lang="zh-TW" altLang="en-US" sz="2000" dirty="0">
                <a:latin typeface="標楷體" panose="03000509000000000000" pitchFamily="65" charset="-120"/>
                <a:ea typeface="標楷體" panose="03000509000000000000" pitchFamily="65" charset="-120"/>
              </a:rPr>
              <a:t>亞成</a:t>
            </a:r>
            <a:r>
              <a:rPr lang="zh-TW" altLang="en-US" sz="2000" dirty="0" smtClean="0">
                <a:latin typeface="標楷體" panose="03000509000000000000" pitchFamily="65" charset="-120"/>
                <a:ea typeface="標楷體" panose="03000509000000000000" pitchFamily="65" charset="-120"/>
              </a:rPr>
              <a:t>鳥</a:t>
            </a:r>
            <a:r>
              <a:rPr lang="zh-TW" altLang="en-US" sz="2000" dirty="0">
                <a:latin typeface="標楷體" panose="03000509000000000000" pitchFamily="65" charset="-120"/>
                <a:ea typeface="標楷體" panose="03000509000000000000" pitchFamily="65" charset="-120"/>
              </a:rPr>
              <a:t>階段會持續幾年，依種類而異，而且每年每年的亞成羽衣也會有些差異，但整體來說就是會越來越像成鳥羽衣</a:t>
            </a:r>
            <a:r>
              <a:rPr lang="zh-TW" altLang="en-US" sz="2000" dirty="0" smtClean="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比如鷗，很多圖鑑上會寫這是「兩年鷗」、「三年鷗」、「四年鷗」，意思是那種鷗在出生當年秋冬換掉幼鳥羽衣後，要第幾年才會穿上成鳥羽</a:t>
            </a:r>
            <a:r>
              <a:rPr lang="zh-TW" altLang="en-US" sz="2000" dirty="0" smtClean="0">
                <a:latin typeface="標楷體" panose="03000509000000000000" pitchFamily="65" charset="-120"/>
                <a:ea typeface="標楷體" panose="03000509000000000000" pitchFamily="65" charset="-120"/>
              </a:rPr>
              <a:t>衣。</a:t>
            </a:r>
            <a:endParaRPr lang="zh-TW" altLang="en-US" sz="2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7864" y="2287539"/>
            <a:ext cx="4773149" cy="3579862"/>
          </a:xfrm>
          <a:prstGeom prst="rect">
            <a:avLst/>
          </a:prstGeom>
        </p:spPr>
      </p:pic>
    </p:spTree>
    <p:extLst>
      <p:ext uri="{BB962C8B-B14F-4D97-AF65-F5344CB8AC3E}">
        <p14:creationId xmlns:p14="http://schemas.microsoft.com/office/powerpoint/2010/main" val="386511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836712"/>
            <a:ext cx="7772400" cy="1456267"/>
          </a:xfrm>
        </p:spPr>
        <p:txBody>
          <a:bodyPr>
            <a:noAutofit/>
          </a:bodyPr>
          <a:lstStyle/>
          <a:p>
            <a:r>
              <a:rPr lang="zh-TW" altLang="en-US" sz="4800" b="1" dirty="0" smtClean="0"/>
              <a:t>             </a:t>
            </a:r>
            <a:r>
              <a:rPr lang="zh-TW" altLang="en-US" sz="6600" dirty="0" smtClean="0">
                <a:latin typeface="標楷體" pitchFamily="65" charset="-120"/>
                <a:ea typeface="標楷體" pitchFamily="65" charset="-120"/>
              </a:rPr>
              <a:t>遷徙</a:t>
            </a:r>
            <a:r>
              <a:rPr lang="zh-TW" altLang="en-US" sz="6600" dirty="0">
                <a:latin typeface="標楷體" pitchFamily="65" charset="-120"/>
                <a:ea typeface="標楷體" pitchFamily="65" charset="-120"/>
              </a:rPr>
              <a:t>的途徑</a:t>
            </a:r>
            <a:r>
              <a:rPr lang="zh-TW" altLang="en-US" sz="4800" dirty="0">
                <a:latin typeface="標楷體" pitchFamily="65" charset="-120"/>
                <a:ea typeface="標楷體" pitchFamily="65" charset="-120"/>
              </a:rPr>
              <a:t/>
            </a:r>
            <a:br>
              <a:rPr lang="zh-TW" altLang="en-US" sz="4800" dirty="0">
                <a:latin typeface="標楷體" pitchFamily="65" charset="-120"/>
                <a:ea typeface="標楷體" pitchFamily="65" charset="-120"/>
              </a:rPr>
            </a:b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400" dirty="0">
                <a:latin typeface="標楷體" pitchFamily="65" charset="-120"/>
                <a:ea typeface="標楷體" pitchFamily="65" charset="-120"/>
              </a:rPr>
              <a:t>鳥類遷徙的途徑是鳥類往返于越冬地和繁殖地之間經過的區域，決定鳥類遷徙途徑的因素包括地表的地形、植被類型、天氣、鳥類本身的生物學特性等。傳統認為，遷徙途徑一定</a:t>
            </a:r>
            <a:r>
              <a:rPr lang="zh-TW" altLang="en-US" sz="2400" dirty="0" smtClean="0">
                <a:latin typeface="標楷體" pitchFamily="65" charset="-120"/>
                <a:ea typeface="標楷體" pitchFamily="65" charset="-120"/>
              </a:rPr>
              <a:t>是南北走向</a:t>
            </a:r>
            <a:r>
              <a:rPr lang="zh-TW" altLang="en-US" sz="2400" dirty="0">
                <a:latin typeface="標楷體" pitchFamily="65" charset="-120"/>
                <a:ea typeface="標楷體" pitchFamily="65" charset="-120"/>
              </a:rPr>
              <a:t>的，</a:t>
            </a:r>
            <a:r>
              <a:rPr lang="zh-TW" altLang="en-US" sz="2400" dirty="0" smtClean="0">
                <a:latin typeface="標楷體" pitchFamily="65" charset="-120"/>
                <a:ea typeface="標楷體" pitchFamily="65" charset="-120"/>
              </a:rPr>
              <a:t>但是繁放研究</a:t>
            </a:r>
            <a:r>
              <a:rPr lang="zh-TW" altLang="en-US" sz="2400" dirty="0">
                <a:latin typeface="標楷體" pitchFamily="65" charset="-120"/>
                <a:ea typeface="標楷體" pitchFamily="65" charset="-120"/>
              </a:rPr>
              <a:t>顯示，一些大型鳥類的遷徙途徑</a:t>
            </a:r>
            <a:r>
              <a:rPr lang="zh-TW" altLang="en-US" sz="2400" dirty="0" smtClean="0">
                <a:latin typeface="標楷體" pitchFamily="65" charset="-120"/>
                <a:ea typeface="標楷體" pitchFamily="65" charset="-120"/>
              </a:rPr>
              <a:t>是東西走向</a:t>
            </a:r>
            <a:r>
              <a:rPr lang="zh-TW" altLang="en-US" sz="2400" dirty="0">
                <a:latin typeface="標楷體" pitchFamily="65" charset="-120"/>
                <a:ea typeface="標楷體" pitchFamily="65" charset="-120"/>
              </a:rPr>
              <a:t>的。</a:t>
            </a:r>
          </a:p>
        </p:txBody>
      </p:sp>
    </p:spTree>
    <p:extLst>
      <p:ext uri="{BB962C8B-B14F-4D97-AF65-F5344CB8AC3E}">
        <p14:creationId xmlns:p14="http://schemas.microsoft.com/office/powerpoint/2010/main" val="413080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800" dirty="0">
                <a:latin typeface="標楷體" pitchFamily="65" charset="-120"/>
                <a:ea typeface="標楷體" pitchFamily="65" charset="-120"/>
              </a:rPr>
              <a:t> </a:t>
            </a:r>
            <a:r>
              <a:rPr lang="zh-TW" altLang="en-US" sz="4800" dirty="0" smtClean="0">
                <a:latin typeface="標楷體" pitchFamily="65" charset="-120"/>
                <a:ea typeface="標楷體" pitchFamily="65" charset="-120"/>
              </a:rPr>
              <a:t>      </a:t>
            </a:r>
            <a:r>
              <a:rPr lang="zh-TW" altLang="en-US" sz="6600" dirty="0" smtClean="0">
                <a:latin typeface="標楷體" pitchFamily="65" charset="-120"/>
                <a:ea typeface="標楷體" pitchFamily="65" charset="-120"/>
              </a:rPr>
              <a:t>遷徙</a:t>
            </a:r>
            <a:r>
              <a:rPr lang="zh-TW" altLang="en-US" sz="6600" dirty="0">
                <a:latin typeface="標楷體" pitchFamily="65" charset="-120"/>
                <a:ea typeface="標楷體" pitchFamily="65" charset="-120"/>
              </a:rPr>
              <a:t>的結群</a:t>
            </a:r>
            <a:r>
              <a:rPr lang="zh-TW" altLang="en-US" b="1" dirty="0"/>
              <a:t/>
            </a:r>
            <a:br>
              <a:rPr lang="zh-TW" altLang="en-US" b="1" dirty="0"/>
            </a:br>
            <a:endParaRPr lang="zh-TW" altLang="en-US" dirty="0"/>
          </a:p>
        </p:txBody>
      </p:sp>
      <p:sp>
        <p:nvSpPr>
          <p:cNvPr id="3" name="內容版面配置區 2"/>
          <p:cNvSpPr>
            <a:spLocks noGrp="1"/>
          </p:cNvSpPr>
          <p:nvPr>
            <p:ph idx="1"/>
          </p:nvPr>
        </p:nvSpPr>
        <p:spPr/>
        <p:txBody>
          <a:bodyPr/>
          <a:lstStyle/>
          <a:p>
            <a:r>
              <a:rPr lang="zh-TW" altLang="en-US" dirty="0"/>
              <a:t>遷徙中的鳥一般會結成群體，在遷飛時有固定的隊形。一般有人字形（西文稱為「</a:t>
            </a:r>
            <a:r>
              <a:rPr lang="en-US" altLang="zh-TW" dirty="0"/>
              <a:t>V</a:t>
            </a:r>
            <a:r>
              <a:rPr lang="zh-TW" altLang="en-US" dirty="0"/>
              <a:t>」字形隊）、一字形和封閉群。一字形隊又分為縱一字和橫一字形兩類。這種方式的結群中鳥類之間是有相互關係的，有的群體具有一定的社會結構。遷</a:t>
            </a:r>
            <a:r>
              <a:rPr lang="zh-TW" altLang="en-US" dirty="0" smtClean="0"/>
              <a:t>飛</a:t>
            </a:r>
            <a:r>
              <a:rPr lang="zh-TW" altLang="en-US" dirty="0"/>
              <a:t>中</a:t>
            </a:r>
            <a:r>
              <a:rPr lang="zh-TW" altLang="en-US" dirty="0" smtClean="0"/>
              <a:t>，</a:t>
            </a:r>
            <a:r>
              <a:rPr lang="zh-TW" altLang="en-US" dirty="0"/>
              <a:t>保持一定的隊形可以有效的利用氣流，減少遷徙中的體力消耗。</a:t>
            </a:r>
            <a:r>
              <a:rPr lang="zh-TW" altLang="en-US" dirty="0" smtClean="0"/>
              <a:t>一般雁形目的</a:t>
            </a:r>
            <a:r>
              <a:rPr lang="zh-TW" altLang="en-US" dirty="0"/>
              <a:t>鳥、鷺、鸛、鶴等體形較大的鳥通常採用人字或者一字的隊形；雀形目等體形較小的的鳥在遷徙中常採用封閉群，封閉群的個體數量大小不一，多者</a:t>
            </a:r>
            <a:r>
              <a:rPr lang="zh-TW" altLang="en-US" dirty="0" smtClean="0"/>
              <a:t>如虎皮鸚鵡、</a:t>
            </a:r>
            <a:r>
              <a:rPr lang="zh-TW" altLang="en-US" dirty="0"/>
              <a:t>滅絕前</a:t>
            </a:r>
            <a:r>
              <a:rPr lang="zh-TW" altLang="en-US" dirty="0" smtClean="0"/>
              <a:t>的旅鴿等</a:t>
            </a:r>
            <a:r>
              <a:rPr lang="zh-TW" altLang="en-US" dirty="0"/>
              <a:t>，結群達上萬隻，遷徙時撲天蓋地，經日不絕。</a:t>
            </a:r>
          </a:p>
        </p:txBody>
      </p:sp>
    </p:spTree>
    <p:extLst>
      <p:ext uri="{BB962C8B-B14F-4D97-AF65-F5344CB8AC3E}">
        <p14:creationId xmlns:p14="http://schemas.microsoft.com/office/powerpoint/2010/main" val="169782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6000" dirty="0">
                <a:latin typeface="標楷體" pitchFamily="65" charset="-120"/>
                <a:ea typeface="標楷體" pitchFamily="65" charset="-120"/>
              </a:rPr>
              <a:t>遷徙的時間</a:t>
            </a:r>
            <a:r>
              <a:rPr lang="zh-TW" altLang="en-US" b="1" dirty="0"/>
              <a:t/>
            </a:r>
            <a:br>
              <a:rPr lang="zh-TW" altLang="en-US" b="1" dirty="0"/>
            </a:br>
            <a:endParaRPr lang="zh-TW" altLang="en-US" dirty="0"/>
          </a:p>
        </p:txBody>
      </p:sp>
      <p:sp>
        <p:nvSpPr>
          <p:cNvPr id="3" name="內容版面配置區 2"/>
          <p:cNvSpPr>
            <a:spLocks noGrp="1"/>
          </p:cNvSpPr>
          <p:nvPr>
            <p:ph idx="1"/>
          </p:nvPr>
        </p:nvSpPr>
        <p:spPr/>
        <p:txBody>
          <a:bodyPr/>
          <a:lstStyle/>
          <a:p>
            <a:r>
              <a:rPr lang="zh-TW" altLang="en-US" dirty="0"/>
              <a:t>不同的鳥類遷徙的時間也各自不同，大型鳥類</a:t>
            </a:r>
            <a:r>
              <a:rPr lang="zh-TW" altLang="en-US" dirty="0" smtClean="0"/>
              <a:t>以及猛禽由於</a:t>
            </a:r>
            <a:r>
              <a:rPr lang="zh-TW" altLang="en-US" dirty="0"/>
              <a:t>體形較大或由於性情兇猛天敵很少，因而常常</a:t>
            </a:r>
            <a:r>
              <a:rPr lang="zh-TW" altLang="en-US" dirty="0" smtClean="0"/>
              <a:t>在白晝遷徙</a:t>
            </a:r>
            <a:r>
              <a:rPr lang="zh-TW" altLang="en-US" dirty="0"/>
              <a:t>，夜間休息，以便利用白天由於日照引起的上升氣流節省體力；但是更多的候鳥，包括體形較小的食谷鳥類</a:t>
            </a:r>
            <a:r>
              <a:rPr lang="zh-TW" altLang="en-US" dirty="0" smtClean="0"/>
              <a:t>、涉禽、</a:t>
            </a:r>
            <a:r>
              <a:rPr lang="zh-TW" altLang="en-US" dirty="0"/>
              <a:t>雁鴨類等，則多選擇夜間遷徙，白晝蟄伏、覓食的方式，選擇夜間遷徙的鳥類會</a:t>
            </a:r>
            <a:r>
              <a:rPr lang="zh-TW" altLang="en-US" dirty="0" smtClean="0"/>
              <a:t>在凌晨異常</a:t>
            </a:r>
            <a:r>
              <a:rPr lang="zh-TW" altLang="en-US" dirty="0"/>
              <a:t>活躍，在一些鳥道，遷徙季節時候凌晨鳥類的喧鬧聲甚至能夠吵醒熟睡的人。研究顯示，白晝遷徙的鳥類多利用太陽或者地面景觀導航定位，夜間遷徙的鳥類則利用月光和星座導航。部分鳥類在穿越沙漠和大洋時由於沒有落腳點會採取晝夜兼程的遷徙方式。</a:t>
            </a:r>
          </a:p>
        </p:txBody>
      </p:sp>
    </p:spTree>
    <p:extLst>
      <p:ext uri="{BB962C8B-B14F-4D97-AF65-F5344CB8AC3E}">
        <p14:creationId xmlns:p14="http://schemas.microsoft.com/office/powerpoint/2010/main" val="1070139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天體">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天體">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體">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TM03457452[[fn=天體]]</Template>
  <TotalTime>146</TotalTime>
  <Words>1145</Words>
  <Application>Microsoft Office PowerPoint</Application>
  <PresentationFormat>如螢幕大小 (4:3)</PresentationFormat>
  <Paragraphs>28</Paragraphs>
  <Slides>11</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11</vt:i4>
      </vt:variant>
    </vt:vector>
  </HeadingPairs>
  <TitlesOfParts>
    <vt:vector size="17" baseType="lpstr">
      <vt:lpstr>新細明體</vt:lpstr>
      <vt:lpstr>標楷體</vt:lpstr>
      <vt:lpstr>Arial</vt:lpstr>
      <vt:lpstr>Calibri</vt:lpstr>
      <vt:lpstr>Calibri Light</vt:lpstr>
      <vt:lpstr>天體</vt:lpstr>
      <vt:lpstr>鳥事一籮框 鳥類介紹</vt:lpstr>
      <vt:lpstr>             鳥的簡介</vt:lpstr>
      <vt:lpstr>        鳥的成長-雛鳥</vt:lpstr>
      <vt:lpstr>                  鳥的成長-幼鳥</vt:lpstr>
      <vt:lpstr>      鳥的成長-成鳥</vt:lpstr>
      <vt:lpstr>   鳥的成長-亞成鳥</vt:lpstr>
      <vt:lpstr>             遷徙的途徑 </vt:lpstr>
      <vt:lpstr>       遷徙的結群 </vt:lpstr>
      <vt:lpstr>遷徙的時間 </vt:lpstr>
      <vt:lpstr>遷徙的影響因素 </vt:lpstr>
      <vt:lpstr>資料來源:google</vt:lpstr>
    </vt:vector>
  </TitlesOfParts>
  <Company>CAPS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鳥事一籮框-</dc:title>
  <dc:creator>Windows 使用者</dc:creator>
  <cp:lastModifiedBy>user</cp:lastModifiedBy>
  <cp:revision>21</cp:revision>
  <dcterms:created xsi:type="dcterms:W3CDTF">2019-11-14T07:19:21Z</dcterms:created>
  <dcterms:modified xsi:type="dcterms:W3CDTF">2020-01-19T13:48:35Z</dcterms:modified>
</cp:coreProperties>
</file>